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7" r:id="rId2"/>
    <p:sldId id="29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0972800" cy="7315200"/>
  <p:notesSz cx="109728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344" y="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8819" y="703579"/>
            <a:ext cx="953516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45920" y="4096512"/>
            <a:ext cx="768096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48640" y="1682496"/>
            <a:ext cx="4773168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650992" y="1682496"/>
            <a:ext cx="4773168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8819" y="703579"/>
            <a:ext cx="3719829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55674" y="2182996"/>
            <a:ext cx="6775450" cy="397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0752" y="6803136"/>
            <a:ext cx="351129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48640" y="6803136"/>
            <a:ext cx="252374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00416" y="6803136"/>
            <a:ext cx="252374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64F-2A09-4756-B2DD-41D0882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0" y="633046"/>
            <a:ext cx="8346538" cy="1534266"/>
          </a:xfrm>
        </p:spPr>
        <p:txBody>
          <a:bodyPr/>
          <a:lstStyle/>
          <a:p>
            <a:pPr algn="ctr"/>
            <a:r>
              <a:rPr lang="en-GB" sz="4985" dirty="0"/>
              <a:t>C7041 Experimental Design and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19903-BB99-4D04-AE74-9CB383949716}"/>
              </a:ext>
            </a:extLst>
          </p:cNvPr>
          <p:cNvSpPr txBox="1"/>
          <p:nvPr/>
        </p:nvSpPr>
        <p:spPr>
          <a:xfrm>
            <a:off x="5058779" y="2352299"/>
            <a:ext cx="12208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15" dirty="0"/>
              <a:t>Ed Harris</a:t>
            </a:r>
          </a:p>
        </p:txBody>
      </p:sp>
      <p:pic>
        <p:nvPicPr>
          <p:cNvPr id="1026" name="Picture 2" descr="Biodiversity can benefit your farm - Farm and Dairy">
            <a:extLst>
              <a:ext uri="{FF2B5EF4-FFF2-40B4-BE49-F238E27FC236}">
                <a16:creationId xmlns:a16="http://schemas.microsoft.com/office/drawing/2014/main" id="{9A8DB3F7-9257-4104-BE9A-B79D2EF4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030" y="4859079"/>
            <a:ext cx="3235568" cy="216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Insect Apocalypse Is Here - The New York Times">
            <a:extLst>
              <a:ext uri="{FF2B5EF4-FFF2-40B4-BE49-F238E27FC236}">
                <a16:creationId xmlns:a16="http://schemas.microsoft.com/office/drawing/2014/main" id="{A18371C3-9DC8-4ED0-973B-1ACD6F9E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34" y="3657601"/>
            <a:ext cx="2762490" cy="336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rming Systems Trial - Rodale Institute">
            <a:extLst>
              <a:ext uri="{FF2B5EF4-FFF2-40B4-BE49-F238E27FC236}">
                <a16:creationId xmlns:a16="http://schemas.microsoft.com/office/drawing/2014/main" id="{BA9DE0EF-7893-47F8-A4AE-948BDF6B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2734490"/>
            <a:ext cx="4045967" cy="209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DNA of rare goat breeds in France reveals secrets of paternity">
            <a:extLst>
              <a:ext uri="{FF2B5EF4-FFF2-40B4-BE49-F238E27FC236}">
                <a16:creationId xmlns:a16="http://schemas.microsoft.com/office/drawing/2014/main" id="{750CC69D-DB06-486D-B6E2-903B479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94" y="2420081"/>
            <a:ext cx="3239674" cy="215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inter wheat - New variety types with huge potential">
            <a:extLst>
              <a:ext uri="{FF2B5EF4-FFF2-40B4-BE49-F238E27FC236}">
                <a16:creationId xmlns:a16="http://schemas.microsoft.com/office/drawing/2014/main" id="{5E5D5D30-DE77-4F31-B11F-4EAED03A8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2"/>
          <a:stretch/>
        </p:blipFill>
        <p:spPr bwMode="auto">
          <a:xfrm>
            <a:off x="1125415" y="4645623"/>
            <a:ext cx="2044898" cy="239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830" y="1371600"/>
            <a:ext cx="401701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200" b="0" spc="5" dirty="0">
                <a:latin typeface="Calibri"/>
                <a:cs typeface="Calibri"/>
              </a:rPr>
              <a:t>How </a:t>
            </a:r>
            <a:r>
              <a:rPr sz="2200" b="0" dirty="0">
                <a:latin typeface="Calibri"/>
                <a:cs typeface="Calibri"/>
              </a:rPr>
              <a:t>to </a:t>
            </a:r>
            <a:r>
              <a:rPr sz="2200" b="0" spc="-5" dirty="0">
                <a:latin typeface="Calibri"/>
                <a:cs typeface="Calibri"/>
              </a:rPr>
              <a:t>visualize multivariate</a:t>
            </a:r>
            <a:r>
              <a:rPr sz="2200" b="0" spc="-30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data?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5145" y="2362200"/>
            <a:ext cx="3893516" cy="384605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2200" spc="-5" dirty="0">
                <a:latin typeface="Calibri"/>
                <a:cs typeface="Calibri"/>
              </a:rPr>
              <a:t>“</a:t>
            </a:r>
            <a:r>
              <a:rPr sz="2200" b="1" spc="-5" dirty="0">
                <a:latin typeface="Calibri"/>
                <a:cs typeface="Calibri"/>
              </a:rPr>
              <a:t>Chernoff faces</a:t>
            </a:r>
            <a:r>
              <a:rPr sz="2200" spc="-5" dirty="0">
                <a:latin typeface="Calibri"/>
                <a:cs typeface="Calibri"/>
              </a:rPr>
              <a:t>”</a:t>
            </a:r>
            <a:r>
              <a:rPr lang="en-US" sz="2200" spc="-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display multivariate  data </a:t>
            </a:r>
            <a:r>
              <a:rPr sz="2200" dirty="0">
                <a:latin typeface="Calibri"/>
                <a:cs typeface="Calibri"/>
              </a:rPr>
              <a:t>in the </a:t>
            </a:r>
            <a:r>
              <a:rPr sz="2200" spc="-5" dirty="0">
                <a:latin typeface="Calibri"/>
                <a:cs typeface="Calibri"/>
              </a:rPr>
              <a:t>shape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a  human face. </a:t>
            </a:r>
            <a:endParaRPr lang="en-US" sz="2200" dirty="0">
              <a:latin typeface="Calibri"/>
              <a:cs typeface="Calibri"/>
            </a:endParaRPr>
          </a:p>
          <a:p>
            <a:pPr marL="12700" marR="5080">
              <a:lnSpc>
                <a:spcPct val="101699"/>
              </a:lnSpc>
              <a:spcBef>
                <a:spcPts val="60"/>
              </a:spcBef>
            </a:pPr>
            <a:endParaRPr lang="en-US" sz="2200" dirty="0">
              <a:latin typeface="Calibri"/>
              <a:cs typeface="Calibri"/>
            </a:endParaRPr>
          </a:p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individual parts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the face </a:t>
            </a:r>
            <a:r>
              <a:rPr sz="2200" spc="-5" dirty="0">
                <a:latin typeface="Calibri"/>
                <a:cs typeface="Calibri"/>
              </a:rPr>
              <a:t>represent </a:t>
            </a:r>
            <a:r>
              <a:rPr sz="2200" dirty="0">
                <a:latin typeface="Calibri"/>
                <a:cs typeface="Calibri"/>
              </a:rPr>
              <a:t>values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the variables </a:t>
            </a:r>
            <a:r>
              <a:rPr sz="2200" spc="-5" dirty="0">
                <a:latin typeface="Calibri"/>
                <a:cs typeface="Calibri"/>
              </a:rPr>
              <a:t>by </a:t>
            </a:r>
            <a:r>
              <a:rPr sz="2200" dirty="0">
                <a:latin typeface="Calibri"/>
                <a:cs typeface="Calibri"/>
              </a:rPr>
              <a:t>their shape, size, </a:t>
            </a:r>
            <a:r>
              <a:rPr sz="2200" spc="-5" dirty="0">
                <a:latin typeface="Calibri"/>
                <a:cs typeface="Calibri"/>
              </a:rPr>
              <a:t>placement and orientation.  </a:t>
            </a:r>
            <a:endParaRPr lang="en-US" sz="2200" spc="-5" dirty="0">
              <a:latin typeface="Calibri"/>
              <a:cs typeface="Calibri"/>
            </a:endParaRPr>
          </a:p>
          <a:p>
            <a:pPr marL="12700" marR="5080">
              <a:lnSpc>
                <a:spcPct val="101699"/>
              </a:lnSpc>
              <a:spcBef>
                <a:spcPts val="60"/>
              </a:spcBef>
            </a:pPr>
            <a:endParaRPr lang="en-US" sz="2200" spc="-5" dirty="0">
              <a:latin typeface="Calibri"/>
              <a:cs typeface="Calibri"/>
            </a:endParaRPr>
          </a:p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2200" dirty="0">
                <a:latin typeface="Calibri"/>
                <a:cs typeface="Calibri"/>
              </a:rPr>
              <a:t>Humans are good at  </a:t>
            </a:r>
            <a:r>
              <a:rPr sz="2200" spc="-5" dirty="0">
                <a:latin typeface="Calibri"/>
                <a:cs typeface="Calibri"/>
              </a:rPr>
              <a:t>distinguishing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faces</a:t>
            </a:r>
            <a:r>
              <a:rPr lang="en-GB" sz="2200" dirty="0">
                <a:latin typeface="Calibri"/>
                <a:cs typeface="Calibri"/>
              </a:rPr>
              <a:t>…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4612335" y="1955741"/>
            <a:ext cx="5935320" cy="4725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98FF7-4660-4F04-9F8A-AE3F01F3B22B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2971800" y="2667000"/>
            <a:ext cx="4737989" cy="4194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8962390" cy="17757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br>
              <a:rPr lang="en-US" spc="-5" dirty="0"/>
            </a:br>
            <a:endParaRPr spc="-5" dirty="0"/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b="0" dirty="0">
                <a:latin typeface="Calibri"/>
                <a:cs typeface="Calibri"/>
              </a:rPr>
              <a:t>PCs </a:t>
            </a:r>
            <a:r>
              <a:rPr sz="2200" b="0" spc="-10" dirty="0">
                <a:latin typeface="Calibri"/>
                <a:cs typeface="Calibri"/>
              </a:rPr>
              <a:t>are </a:t>
            </a:r>
            <a:r>
              <a:rPr sz="2200" b="0" spc="-5" dirty="0">
                <a:latin typeface="Calibri"/>
                <a:cs typeface="Calibri"/>
              </a:rPr>
              <a:t>linear combinations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original </a:t>
            </a:r>
            <a:r>
              <a:rPr sz="2200" b="0" dirty="0">
                <a:latin typeface="Calibri"/>
                <a:cs typeface="Calibri"/>
              </a:rPr>
              <a:t>variables. </a:t>
            </a:r>
            <a:r>
              <a:rPr sz="2200" b="0" spc="-5" dirty="0">
                <a:latin typeface="Calibri"/>
                <a:cs typeface="Calibri"/>
              </a:rPr>
              <a:t>96%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5" dirty="0">
                <a:latin typeface="Calibri"/>
                <a:cs typeface="Calibri"/>
              </a:rPr>
              <a:t>all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variation  </a:t>
            </a:r>
            <a:r>
              <a:rPr sz="2200" b="0" dirty="0">
                <a:latin typeface="Calibri"/>
                <a:cs typeface="Calibri"/>
              </a:rPr>
              <a:t>among the </a:t>
            </a:r>
            <a:r>
              <a:rPr sz="2200" b="0" spc="-5" dirty="0">
                <a:latin typeface="Calibri"/>
                <a:cs typeface="Calibri"/>
              </a:rPr>
              <a:t>Darwin’s finch species </a:t>
            </a:r>
            <a:r>
              <a:rPr sz="2200" b="0" dirty="0">
                <a:latin typeface="Calibri"/>
                <a:cs typeface="Calibri"/>
              </a:rPr>
              <a:t>is </a:t>
            </a:r>
            <a:r>
              <a:rPr sz="2200" b="0" spc="-5" dirty="0">
                <a:latin typeface="Calibri"/>
                <a:cs typeface="Calibri"/>
              </a:rPr>
              <a:t>described by </a:t>
            </a:r>
            <a:r>
              <a:rPr sz="2200" b="0" spc="-10" dirty="0">
                <a:latin typeface="Calibri"/>
                <a:cs typeface="Calibri"/>
              </a:rPr>
              <a:t>just </a:t>
            </a:r>
            <a:r>
              <a:rPr sz="2200" b="0" dirty="0">
                <a:latin typeface="Calibri"/>
                <a:cs typeface="Calibri"/>
              </a:rPr>
              <a:t>2 </a:t>
            </a:r>
            <a:r>
              <a:rPr sz="2200" b="0" spc="-5" dirty="0">
                <a:latin typeface="Calibri"/>
                <a:cs typeface="Calibri"/>
              </a:rPr>
              <a:t>dimensions </a:t>
            </a:r>
            <a:r>
              <a:rPr sz="2200" b="0" spc="5" dirty="0">
                <a:latin typeface="Calibri"/>
                <a:cs typeface="Calibri"/>
              </a:rPr>
              <a:t>or </a:t>
            </a:r>
            <a:r>
              <a:rPr sz="2200" b="0" spc="-5" dirty="0">
                <a:latin typeface="Calibri"/>
                <a:cs typeface="Calibri"/>
              </a:rPr>
              <a:t>principal  components. This </a:t>
            </a:r>
            <a:r>
              <a:rPr sz="2200" b="0" spc="-15" dirty="0">
                <a:latin typeface="Calibri"/>
                <a:cs typeface="Calibri"/>
              </a:rPr>
              <a:t>is </a:t>
            </a:r>
            <a:r>
              <a:rPr sz="2200" b="0" spc="-5" dirty="0">
                <a:latin typeface="Calibri"/>
                <a:cs typeface="Calibri"/>
              </a:rPr>
              <a:t>because </a:t>
            </a:r>
            <a:r>
              <a:rPr sz="2200" b="0" dirty="0">
                <a:latin typeface="Calibri"/>
                <a:cs typeface="Calibri"/>
              </a:rPr>
              <a:t>the traits </a:t>
            </a:r>
            <a:r>
              <a:rPr sz="2200" b="0" spc="-5" dirty="0">
                <a:latin typeface="Calibri"/>
                <a:cs typeface="Calibri"/>
              </a:rPr>
              <a:t>strongly </a:t>
            </a:r>
            <a:r>
              <a:rPr sz="2200" b="0" dirty="0">
                <a:latin typeface="Calibri"/>
                <a:cs typeface="Calibri"/>
              </a:rPr>
              <a:t>co-vary among</a:t>
            </a:r>
            <a:r>
              <a:rPr sz="2200" b="0" spc="10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species.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318A2-0441-4694-A93B-D2FB742C7ED7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457200"/>
            <a:ext cx="9395460" cy="176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br>
              <a:rPr lang="en-US" spc="-5" dirty="0"/>
            </a:br>
            <a:br>
              <a:rPr lang="en-US" spc="-5" dirty="0"/>
            </a:br>
            <a:r>
              <a:rPr sz="2200" b="0" spc="5" dirty="0">
                <a:latin typeface="Calibri"/>
                <a:cs typeface="Calibri"/>
              </a:rPr>
              <a:t>Even </a:t>
            </a:r>
            <a:r>
              <a:rPr sz="2200" b="0" dirty="0">
                <a:latin typeface="Calibri"/>
                <a:cs typeface="Calibri"/>
              </a:rPr>
              <a:t>though we’re </a:t>
            </a:r>
            <a:r>
              <a:rPr sz="2200" b="0" spc="-5" dirty="0">
                <a:latin typeface="Calibri"/>
                <a:cs typeface="Calibri"/>
              </a:rPr>
              <a:t>visualizing </a:t>
            </a:r>
            <a:r>
              <a:rPr sz="2200" b="0" dirty="0">
                <a:latin typeface="Calibri"/>
                <a:cs typeface="Calibri"/>
              </a:rPr>
              <a:t>5 </a:t>
            </a:r>
            <a:r>
              <a:rPr sz="2200" b="0" spc="-5" dirty="0">
                <a:latin typeface="Calibri"/>
                <a:cs typeface="Calibri"/>
              </a:rPr>
              <a:t>dimensions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5" dirty="0">
                <a:latin typeface="Calibri"/>
                <a:cs typeface="Calibri"/>
              </a:rPr>
              <a:t>data </a:t>
            </a:r>
            <a:r>
              <a:rPr sz="2200" b="0" dirty="0">
                <a:latin typeface="Calibri"/>
                <a:cs typeface="Calibri"/>
              </a:rPr>
              <a:t>in only 2 </a:t>
            </a:r>
            <a:r>
              <a:rPr sz="2200" b="0" spc="-5" dirty="0">
                <a:latin typeface="Calibri"/>
                <a:cs typeface="Calibri"/>
              </a:rPr>
              <a:t>dimensions, distances  </a:t>
            </a:r>
            <a:r>
              <a:rPr sz="2200" b="0" dirty="0">
                <a:latin typeface="Calibri"/>
                <a:cs typeface="Calibri"/>
              </a:rPr>
              <a:t>between </a:t>
            </a:r>
            <a:r>
              <a:rPr sz="2200" b="0" spc="-5" dirty="0">
                <a:latin typeface="Calibri"/>
                <a:cs typeface="Calibri"/>
              </a:rPr>
              <a:t>species </a:t>
            </a:r>
            <a:r>
              <a:rPr sz="2200" b="0" spc="-10" dirty="0">
                <a:latin typeface="Calibri"/>
                <a:cs typeface="Calibri"/>
              </a:rPr>
              <a:t>are </a:t>
            </a:r>
            <a:r>
              <a:rPr sz="2200" b="0" spc="-5" dirty="0">
                <a:latin typeface="Calibri"/>
                <a:cs typeface="Calibri"/>
              </a:rPr>
              <a:t>approximately preserved. </a:t>
            </a:r>
            <a:r>
              <a:rPr sz="2200" b="0" dirty="0">
                <a:latin typeface="Calibri"/>
                <a:cs typeface="Calibri"/>
              </a:rPr>
              <a:t>Points close </a:t>
            </a:r>
            <a:r>
              <a:rPr sz="2200" b="0" spc="-5" dirty="0">
                <a:latin typeface="Calibri"/>
                <a:cs typeface="Calibri"/>
              </a:rPr>
              <a:t>together indicate  </a:t>
            </a:r>
            <a:r>
              <a:rPr sz="2200" b="0" dirty="0">
                <a:latin typeface="Calibri"/>
                <a:cs typeface="Calibri"/>
              </a:rPr>
              <a:t>species that </a:t>
            </a:r>
            <a:r>
              <a:rPr sz="2200" b="0" spc="-10" dirty="0">
                <a:latin typeface="Calibri"/>
                <a:cs typeface="Calibri"/>
              </a:rPr>
              <a:t>are </a:t>
            </a:r>
            <a:r>
              <a:rPr sz="2200" b="0" spc="-5" dirty="0">
                <a:latin typeface="Calibri"/>
                <a:cs typeface="Calibri"/>
              </a:rPr>
              <a:t>similar. Points far apart indicate species </a:t>
            </a:r>
            <a:r>
              <a:rPr sz="2200" b="0" dirty="0">
                <a:latin typeface="Calibri"/>
                <a:cs typeface="Calibri"/>
              </a:rPr>
              <a:t>that are more</a:t>
            </a:r>
            <a:r>
              <a:rPr sz="2200" b="0" spc="15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different.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FE6A8-93F3-4F2E-BA9F-41AC5F18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41232"/>
            <a:ext cx="5410200" cy="4451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B79EB4-C118-4CD1-86CF-DFABFDA9AA34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1291420"/>
            <a:ext cx="9243695" cy="691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b="0" spc="5" dirty="0">
                <a:latin typeface="Calibri"/>
                <a:cs typeface="Calibri"/>
              </a:rPr>
              <a:t>Even </a:t>
            </a:r>
            <a:r>
              <a:rPr sz="2200" b="0" dirty="0">
                <a:latin typeface="Calibri"/>
                <a:cs typeface="Calibri"/>
              </a:rPr>
              <a:t>though </a:t>
            </a:r>
            <a:r>
              <a:rPr sz="2200" b="0" spc="-5" dirty="0">
                <a:latin typeface="Calibri"/>
                <a:cs typeface="Calibri"/>
              </a:rPr>
              <a:t>they </a:t>
            </a:r>
            <a:r>
              <a:rPr sz="2200" b="0" spc="-10" dirty="0">
                <a:latin typeface="Calibri"/>
                <a:cs typeface="Calibri"/>
              </a:rPr>
              <a:t>are </a:t>
            </a:r>
            <a:r>
              <a:rPr sz="2200" b="0" spc="-5" dirty="0">
                <a:latin typeface="Calibri"/>
                <a:cs typeface="Calibri"/>
              </a:rPr>
              <a:t>composite variables,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axes </a:t>
            </a:r>
            <a:r>
              <a:rPr sz="2200" b="0" spc="-15" dirty="0">
                <a:latin typeface="Calibri"/>
                <a:cs typeface="Calibri"/>
              </a:rPr>
              <a:t>in </a:t>
            </a:r>
            <a:r>
              <a:rPr sz="2200" b="0" spc="-5" dirty="0">
                <a:latin typeface="Calibri"/>
                <a:cs typeface="Calibri"/>
              </a:rPr>
              <a:t>this case </a:t>
            </a:r>
            <a:r>
              <a:rPr sz="2200" b="0" dirty="0">
                <a:latin typeface="Calibri"/>
                <a:cs typeface="Calibri"/>
              </a:rPr>
              <a:t>are </a:t>
            </a:r>
            <a:r>
              <a:rPr sz="2200" b="0" spc="-5" dirty="0">
                <a:latin typeface="Calibri"/>
                <a:cs typeface="Calibri"/>
              </a:rPr>
              <a:t>interpretable. 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first </a:t>
            </a:r>
            <a:r>
              <a:rPr sz="2200" b="0" dirty="0">
                <a:latin typeface="Calibri"/>
                <a:cs typeface="Calibri"/>
              </a:rPr>
              <a:t>axis </a:t>
            </a:r>
            <a:r>
              <a:rPr sz="2200" b="0" spc="-5" dirty="0">
                <a:latin typeface="Calibri"/>
                <a:cs typeface="Calibri"/>
              </a:rPr>
              <a:t>arranges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species according </a:t>
            </a:r>
            <a:r>
              <a:rPr sz="2200" b="0" dirty="0">
                <a:latin typeface="Calibri"/>
                <a:cs typeface="Calibri"/>
              </a:rPr>
              <a:t>to </a:t>
            </a:r>
            <a:r>
              <a:rPr sz="2200" b="0" spc="-5" dirty="0">
                <a:latin typeface="Calibri"/>
                <a:cs typeface="Calibri"/>
              </a:rPr>
              <a:t>differences </a:t>
            </a:r>
            <a:r>
              <a:rPr sz="2200" b="0" dirty="0">
                <a:latin typeface="Calibri"/>
                <a:cs typeface="Calibri"/>
              </a:rPr>
              <a:t>in overall </a:t>
            </a:r>
            <a:r>
              <a:rPr sz="2200" b="0" spc="-5" dirty="0">
                <a:latin typeface="Calibri"/>
                <a:cs typeface="Calibri"/>
              </a:rPr>
              <a:t>beak</a:t>
            </a:r>
            <a:r>
              <a:rPr sz="2200" b="0" dirty="0">
                <a:latin typeface="Calibri"/>
                <a:cs typeface="Calibri"/>
              </a:rPr>
              <a:t> </a:t>
            </a:r>
            <a:r>
              <a:rPr sz="2200" b="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size</a:t>
            </a:r>
            <a:r>
              <a:rPr sz="2200" b="0" spc="-5" dirty="0"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01C9C-6A24-401D-952B-9A7F88A1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80" y="2286000"/>
            <a:ext cx="7925239" cy="4705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70964-4166-4CA7-9E24-6816416F1888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8819" y="1018743"/>
            <a:ext cx="8671560" cy="81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The second </a:t>
            </a:r>
            <a:r>
              <a:rPr sz="2200" spc="-10" dirty="0">
                <a:latin typeface="Calibri"/>
                <a:cs typeface="Calibri"/>
              </a:rPr>
              <a:t>axis </a:t>
            </a:r>
            <a:r>
              <a:rPr sz="2200" spc="-5" dirty="0">
                <a:latin typeface="Calibri"/>
                <a:cs typeface="Calibri"/>
              </a:rPr>
              <a:t>arranges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species according </a:t>
            </a:r>
            <a:r>
              <a:rPr sz="2200" spc="-1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differences </a:t>
            </a:r>
            <a:r>
              <a:rPr sz="2200" dirty="0">
                <a:latin typeface="Calibri"/>
                <a:cs typeface="Calibri"/>
              </a:rPr>
              <a:t>in </a:t>
            </a:r>
            <a:r>
              <a:rPr sz="2200" spc="-5" dirty="0">
                <a:latin typeface="Calibri"/>
                <a:cs typeface="Calibri"/>
              </a:rPr>
              <a:t>beak </a:t>
            </a:r>
            <a:r>
              <a:rPr sz="2200" dirty="0">
                <a:latin typeface="Calibri"/>
                <a:cs typeface="Calibri"/>
              </a:rPr>
              <a:t>length  (relative </a:t>
            </a:r>
            <a:r>
              <a:rPr sz="2200" spc="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overall beak size). </a:t>
            </a:r>
            <a:r>
              <a:rPr sz="2200" spc="-5" dirty="0">
                <a:latin typeface="Calibri"/>
                <a:cs typeface="Calibri"/>
              </a:rPr>
              <a:t>It represents </a:t>
            </a:r>
            <a:r>
              <a:rPr sz="2200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axis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beak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shape</a:t>
            </a:r>
            <a:r>
              <a:rPr sz="220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37A3E-948B-4FC4-8330-45CAD644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46072"/>
            <a:ext cx="7880755" cy="4667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352B75-123F-476B-BFE7-B97F1C3A5A4B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5791200" y="1905000"/>
            <a:ext cx="4939921" cy="4353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0932" y="1155708"/>
            <a:ext cx="37309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H</a:t>
            </a:r>
            <a:r>
              <a:rPr dirty="0"/>
              <a:t>ow </a:t>
            </a:r>
            <a:r>
              <a:rPr spc="-10" dirty="0"/>
              <a:t>it</a:t>
            </a:r>
            <a:r>
              <a:rPr spc="5" dirty="0"/>
              <a:t> 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0FA2C-D603-4485-9649-26673F8E3F57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53A76-A6F6-44E7-AA20-5E13C638D7A0}"/>
              </a:ext>
            </a:extLst>
          </p:cNvPr>
          <p:cNvSpPr txBox="1"/>
          <p:nvPr/>
        </p:nvSpPr>
        <p:spPr>
          <a:xfrm>
            <a:off x="381000" y="2141016"/>
            <a:ext cx="49399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latin typeface="Calibri"/>
                <a:cs typeface="Calibri"/>
              </a:rPr>
              <a:t>PCA </a:t>
            </a:r>
            <a:r>
              <a:rPr lang="en-GB" sz="2400" b="0" spc="-5" dirty="0">
                <a:latin typeface="Calibri"/>
                <a:cs typeface="Calibri"/>
              </a:rPr>
              <a:t>amounts </a:t>
            </a:r>
            <a:r>
              <a:rPr lang="en-GB" sz="2400" b="0" spc="-10" dirty="0">
                <a:latin typeface="Calibri"/>
                <a:cs typeface="Calibri"/>
              </a:rPr>
              <a:t>to nothing </a:t>
            </a:r>
            <a:r>
              <a:rPr lang="en-GB" sz="2400" b="0" dirty="0">
                <a:latin typeface="Calibri"/>
                <a:cs typeface="Calibri"/>
              </a:rPr>
              <a:t>more than </a:t>
            </a:r>
            <a:r>
              <a:rPr lang="en-GB" sz="2400" b="1" dirty="0">
                <a:latin typeface="Calibri"/>
                <a:cs typeface="Calibri"/>
              </a:rPr>
              <a:t>a </a:t>
            </a:r>
            <a:r>
              <a:rPr lang="en-GB" sz="2400" b="1" spc="-5" dirty="0">
                <a:latin typeface="Calibri"/>
                <a:cs typeface="Calibri"/>
              </a:rPr>
              <a:t>rotation </a:t>
            </a:r>
            <a:r>
              <a:rPr lang="en-GB" sz="2400" b="1" spc="5" dirty="0">
                <a:latin typeface="Calibri"/>
                <a:cs typeface="Calibri"/>
              </a:rPr>
              <a:t>of </a:t>
            </a:r>
            <a:r>
              <a:rPr lang="en-GB" sz="2400" b="1" spc="-10" dirty="0">
                <a:latin typeface="Calibri"/>
                <a:cs typeface="Calibri"/>
              </a:rPr>
              <a:t>the </a:t>
            </a:r>
            <a:r>
              <a:rPr lang="en-GB" sz="2400" b="1" spc="-5" dirty="0">
                <a:latin typeface="Calibri"/>
                <a:cs typeface="Calibri"/>
              </a:rPr>
              <a:t>axes</a:t>
            </a:r>
            <a:r>
              <a:rPr lang="en-GB" sz="2400" b="0" spc="-5" dirty="0">
                <a:latin typeface="Calibri"/>
                <a:cs typeface="Calibri"/>
              </a:rPr>
              <a:t>, </a:t>
            </a:r>
          </a:p>
          <a:p>
            <a:endParaRPr lang="en-GB" sz="2400" spc="-5" dirty="0">
              <a:latin typeface="Calibri"/>
              <a:cs typeface="Calibri"/>
            </a:endParaRPr>
          </a:p>
          <a:p>
            <a:r>
              <a:rPr lang="en-GB" sz="2400" b="1" spc="-5" dirty="0">
                <a:latin typeface="Calibri"/>
                <a:cs typeface="Calibri"/>
              </a:rPr>
              <a:t>Allows </a:t>
            </a:r>
            <a:r>
              <a:rPr lang="en-GB" sz="2400" b="1" spc="5" dirty="0">
                <a:latin typeface="Calibri"/>
                <a:cs typeface="Calibri"/>
              </a:rPr>
              <a:t>you </a:t>
            </a:r>
            <a:r>
              <a:rPr lang="en-GB" sz="2400" b="1" spc="-10" dirty="0">
                <a:latin typeface="Calibri"/>
                <a:cs typeface="Calibri"/>
              </a:rPr>
              <a:t>to </a:t>
            </a:r>
            <a:r>
              <a:rPr lang="en-GB" sz="2400" b="1" spc="5" dirty="0">
                <a:latin typeface="Calibri"/>
                <a:cs typeface="Calibri"/>
              </a:rPr>
              <a:t>view </a:t>
            </a:r>
            <a:r>
              <a:rPr lang="en-GB" sz="2400" b="1" dirty="0">
                <a:latin typeface="Calibri"/>
                <a:cs typeface="Calibri"/>
              </a:rPr>
              <a:t>much </a:t>
            </a:r>
            <a:r>
              <a:rPr lang="en-GB" sz="2400" b="1" spc="5" dirty="0">
                <a:latin typeface="Calibri"/>
                <a:cs typeface="Calibri"/>
              </a:rPr>
              <a:t>of </a:t>
            </a:r>
            <a:r>
              <a:rPr lang="en-GB" sz="2400" b="1" dirty="0">
                <a:latin typeface="Calibri"/>
                <a:cs typeface="Calibri"/>
              </a:rPr>
              <a:t>the </a:t>
            </a:r>
            <a:r>
              <a:rPr lang="en-GB" sz="2400" b="1" spc="-5" dirty="0">
                <a:latin typeface="Calibri"/>
                <a:cs typeface="Calibri"/>
              </a:rPr>
              <a:t>data </a:t>
            </a:r>
            <a:r>
              <a:rPr lang="en-GB" sz="2400" b="1" dirty="0">
                <a:latin typeface="Calibri"/>
                <a:cs typeface="Calibri"/>
              </a:rPr>
              <a:t>in a small </a:t>
            </a:r>
            <a:r>
              <a:rPr lang="en-GB" sz="2400" b="1" spc="-5" dirty="0">
                <a:latin typeface="Calibri"/>
                <a:cs typeface="Calibri"/>
              </a:rPr>
              <a:t>number </a:t>
            </a:r>
            <a:r>
              <a:rPr lang="en-GB" sz="2400" b="1" spc="5" dirty="0">
                <a:latin typeface="Calibri"/>
                <a:cs typeface="Calibri"/>
              </a:rPr>
              <a:t>of </a:t>
            </a:r>
            <a:r>
              <a:rPr lang="en-GB" sz="2400" b="1" spc="-10" dirty="0">
                <a:latin typeface="Calibri"/>
                <a:cs typeface="Calibri"/>
              </a:rPr>
              <a:t>dimensions</a:t>
            </a:r>
            <a:endParaRPr lang="en-GB" sz="2400" b="0" spc="-10" dirty="0">
              <a:latin typeface="Calibri"/>
              <a:cs typeface="Calibri"/>
            </a:endParaRPr>
          </a:p>
          <a:p>
            <a:endParaRPr lang="en-GB" sz="2400" spc="-10" dirty="0">
              <a:latin typeface="Calibri"/>
              <a:cs typeface="Calibri"/>
            </a:endParaRPr>
          </a:p>
          <a:p>
            <a:r>
              <a:rPr lang="en-GB" sz="2400" b="0" dirty="0">
                <a:latin typeface="Calibri"/>
                <a:cs typeface="Calibri"/>
              </a:rPr>
              <a:t>I</a:t>
            </a:r>
            <a:r>
              <a:rPr lang="en-GB" sz="2400" b="0" spc="-5" dirty="0">
                <a:latin typeface="Calibri"/>
                <a:cs typeface="Calibri"/>
              </a:rPr>
              <a:t>magine </a:t>
            </a:r>
            <a:r>
              <a:rPr lang="en-GB" sz="2400" b="0" dirty="0">
                <a:latin typeface="Calibri"/>
                <a:cs typeface="Calibri"/>
              </a:rPr>
              <a:t>just  two </a:t>
            </a:r>
            <a:r>
              <a:rPr lang="en-GB" sz="2400" b="0" spc="-5" dirty="0">
                <a:latin typeface="Calibri"/>
                <a:cs typeface="Calibri"/>
              </a:rPr>
              <a:t>traits were </a:t>
            </a:r>
            <a:r>
              <a:rPr lang="en-GB" sz="2400" b="0" dirty="0">
                <a:latin typeface="Calibri"/>
                <a:cs typeface="Calibri"/>
              </a:rPr>
              <a:t>measured </a:t>
            </a:r>
            <a:r>
              <a:rPr lang="en-GB" sz="2400" b="0" spc="-5" dirty="0">
                <a:latin typeface="Calibri"/>
                <a:cs typeface="Calibri"/>
              </a:rPr>
              <a:t>instead </a:t>
            </a:r>
            <a:r>
              <a:rPr lang="en-GB" sz="2400" b="0" spc="5" dirty="0">
                <a:latin typeface="Calibri"/>
                <a:cs typeface="Calibri"/>
              </a:rPr>
              <a:t>of 5 (</a:t>
            </a:r>
            <a:r>
              <a:rPr lang="en-GB" sz="2400" b="1" spc="-5" dirty="0">
                <a:latin typeface="Calibri"/>
                <a:cs typeface="Calibri"/>
              </a:rPr>
              <a:t>log-transformed </a:t>
            </a:r>
            <a:r>
              <a:rPr lang="en-GB" sz="2400" b="1" spc="-10" dirty="0">
                <a:latin typeface="Calibri"/>
                <a:cs typeface="Calibri"/>
              </a:rPr>
              <a:t>to </a:t>
            </a:r>
            <a:r>
              <a:rPr lang="en-GB" sz="2400" b="1" spc="-15" dirty="0">
                <a:latin typeface="Calibri"/>
                <a:cs typeface="Calibri"/>
              </a:rPr>
              <a:t>put </a:t>
            </a:r>
            <a:r>
              <a:rPr lang="en-GB" sz="2400" b="1" spc="5" dirty="0">
                <a:latin typeface="Calibri"/>
                <a:cs typeface="Calibri"/>
              </a:rPr>
              <a:t>on </a:t>
            </a:r>
            <a:r>
              <a:rPr lang="en-GB" sz="2400" b="1" dirty="0">
                <a:latin typeface="Calibri"/>
                <a:cs typeface="Calibri"/>
              </a:rPr>
              <a:t>a </a:t>
            </a:r>
            <a:r>
              <a:rPr lang="en-GB" sz="2400" b="1" spc="-5" dirty="0">
                <a:latin typeface="Calibri"/>
                <a:cs typeface="Calibri"/>
              </a:rPr>
              <a:t>similar </a:t>
            </a:r>
            <a:r>
              <a:rPr lang="en-GB" sz="2400" b="1" dirty="0">
                <a:latin typeface="Calibri"/>
                <a:cs typeface="Calibri"/>
              </a:rPr>
              <a:t>scale</a:t>
            </a:r>
            <a:r>
              <a:rPr lang="en-GB" sz="2400" b="0" dirty="0">
                <a:latin typeface="Calibri"/>
                <a:cs typeface="Calibri"/>
              </a:rPr>
              <a:t>) </a:t>
            </a:r>
          </a:p>
          <a:p>
            <a:endParaRPr lang="en-GB" sz="2400" dirty="0">
              <a:latin typeface="Calibri"/>
              <a:cs typeface="Calibri"/>
            </a:endParaRPr>
          </a:p>
          <a:p>
            <a:r>
              <a:rPr lang="en-GB" sz="2400" b="0" dirty="0">
                <a:latin typeface="Calibri"/>
                <a:cs typeface="Calibri"/>
              </a:rPr>
              <a:t>What </a:t>
            </a:r>
            <a:r>
              <a:rPr lang="en-GB" sz="2400" b="0" spc="-10" dirty="0">
                <a:latin typeface="Calibri"/>
                <a:cs typeface="Calibri"/>
              </a:rPr>
              <a:t>does </a:t>
            </a:r>
            <a:r>
              <a:rPr lang="en-GB" sz="2400" b="0" spc="-5" dirty="0">
                <a:latin typeface="Calibri"/>
                <a:cs typeface="Calibri"/>
              </a:rPr>
              <a:t>PCA</a:t>
            </a:r>
            <a:r>
              <a:rPr lang="en-GB" sz="2400" b="0" spc="-35" dirty="0">
                <a:latin typeface="Calibri"/>
                <a:cs typeface="Calibri"/>
              </a:rPr>
              <a:t> </a:t>
            </a:r>
            <a:r>
              <a:rPr lang="en-GB" sz="2400" b="0" spc="-5" dirty="0">
                <a:latin typeface="Calibri"/>
                <a:cs typeface="Calibri"/>
              </a:rPr>
              <a:t>do?</a:t>
            </a:r>
            <a:endParaRPr lang="en-GB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609" y="1981200"/>
            <a:ext cx="9464675" cy="346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5"/>
              </a:spcBef>
            </a:pPr>
            <a:r>
              <a:rPr lang="en-US" sz="2200" b="0" spc="-5" dirty="0">
                <a:latin typeface="Calibri"/>
                <a:cs typeface="Calibri"/>
              </a:rPr>
              <a:t>R</a:t>
            </a:r>
            <a:r>
              <a:rPr sz="2200" b="0" spc="-5" dirty="0">
                <a:latin typeface="Calibri"/>
                <a:cs typeface="Calibri"/>
              </a:rPr>
              <a:t>otates </a:t>
            </a:r>
            <a:r>
              <a:rPr sz="2200" b="0" spc="-1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original </a:t>
            </a:r>
            <a:r>
              <a:rPr sz="2200" b="0" dirty="0">
                <a:latin typeface="Calibri"/>
                <a:cs typeface="Calibri"/>
              </a:rPr>
              <a:t>scatter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5" dirty="0">
                <a:latin typeface="Calibri"/>
                <a:cs typeface="Calibri"/>
              </a:rPr>
              <a:t>points </a:t>
            </a:r>
            <a:r>
              <a:rPr sz="2200" b="0" spc="-10" dirty="0">
                <a:latin typeface="Calibri"/>
                <a:cs typeface="Calibri"/>
              </a:rPr>
              <a:t>so </a:t>
            </a:r>
            <a:r>
              <a:rPr sz="2200" b="0" dirty="0">
                <a:latin typeface="Calibri"/>
                <a:cs typeface="Calibri"/>
              </a:rPr>
              <a:t>that </a:t>
            </a:r>
            <a:r>
              <a:rPr sz="2200" b="0" spc="-10" dirty="0">
                <a:latin typeface="Calibri"/>
                <a:cs typeface="Calibri"/>
              </a:rPr>
              <a:t>new  </a:t>
            </a:r>
            <a:r>
              <a:rPr sz="2200" b="0" dirty="0">
                <a:latin typeface="Calibri"/>
                <a:cs typeface="Calibri"/>
              </a:rPr>
              <a:t>axes </a:t>
            </a:r>
            <a:r>
              <a:rPr sz="2200" b="0" spc="-10" dirty="0">
                <a:latin typeface="Calibri"/>
                <a:cs typeface="Calibri"/>
              </a:rPr>
              <a:t>are</a:t>
            </a:r>
            <a:r>
              <a:rPr sz="2200" b="0" spc="10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uncorrelated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0427" y="2514600"/>
            <a:ext cx="9112857" cy="4596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64D6D43-8038-4646-ACC1-36317B5EA42A}"/>
              </a:ext>
            </a:extLst>
          </p:cNvPr>
          <p:cNvSpPr txBox="1">
            <a:spLocks/>
          </p:cNvSpPr>
          <p:nvPr/>
        </p:nvSpPr>
        <p:spPr>
          <a:xfrm>
            <a:off x="3620932" y="1155708"/>
            <a:ext cx="37309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kern="0" dirty="0"/>
              <a:t>How </a:t>
            </a:r>
            <a:r>
              <a:rPr lang="en-US" kern="0" spc="-10" dirty="0"/>
              <a:t>it</a:t>
            </a:r>
            <a:r>
              <a:rPr lang="en-US" kern="0" spc="5" dirty="0"/>
              <a:t>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1E36B-BFEA-4879-B245-42A87407665A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8819" y="1600200"/>
            <a:ext cx="9455785" cy="104521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2200" dirty="0">
                <a:latin typeface="Calibri"/>
                <a:cs typeface="Calibri"/>
              </a:rPr>
              <a:t>Because </a:t>
            </a: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dirty="0">
                <a:latin typeface="Calibri"/>
                <a:cs typeface="Calibri"/>
              </a:rPr>
              <a:t>is nothing more than a </a:t>
            </a:r>
            <a:r>
              <a:rPr sz="2200" spc="-5" dirty="0">
                <a:latin typeface="Calibri"/>
                <a:cs typeface="Calibri"/>
              </a:rPr>
              <a:t>rotation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axes, the Euclidean distances  </a:t>
            </a:r>
            <a:r>
              <a:rPr sz="2200" dirty="0">
                <a:latin typeface="Calibri"/>
                <a:cs typeface="Calibri"/>
              </a:rPr>
              <a:t>between </a:t>
            </a:r>
            <a:r>
              <a:rPr sz="2200" spc="-5" dirty="0">
                <a:latin typeface="Calibri"/>
                <a:cs typeface="Calibri"/>
              </a:rPr>
              <a:t>pairs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species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spc="-5" dirty="0">
                <a:latin typeface="Calibri"/>
                <a:cs typeface="Calibri"/>
              </a:rPr>
              <a:t>unaltered by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transformation (</a:t>
            </a:r>
            <a:r>
              <a:rPr sz="2200" b="1" spc="-5" dirty="0">
                <a:latin typeface="Calibri"/>
                <a:cs typeface="Calibri"/>
              </a:rPr>
              <a:t>provided that all </a:t>
            </a:r>
            <a:r>
              <a:rPr sz="2200" b="1" spc="-10" dirty="0">
                <a:latin typeface="Calibri"/>
                <a:cs typeface="Calibri"/>
              </a:rPr>
              <a:t>the  </a:t>
            </a:r>
            <a:r>
              <a:rPr sz="2200" b="1" spc="5" dirty="0">
                <a:latin typeface="Calibri"/>
                <a:cs typeface="Calibri"/>
              </a:rPr>
              <a:t>PC </a:t>
            </a:r>
            <a:r>
              <a:rPr sz="2200" b="1" spc="-5" dirty="0">
                <a:latin typeface="Calibri"/>
                <a:cs typeface="Calibri"/>
              </a:rPr>
              <a:t>axes </a:t>
            </a:r>
            <a:r>
              <a:rPr sz="2200" b="1" spc="-10" dirty="0">
                <a:latin typeface="Calibri"/>
                <a:cs typeface="Calibri"/>
              </a:rPr>
              <a:t>are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retained</a:t>
            </a:r>
            <a:r>
              <a:rPr sz="2200" spc="-5" dirty="0">
                <a:latin typeface="Calibri"/>
                <a:cs typeface="Calibri"/>
              </a:rPr>
              <a:t>*).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819" y="6163082"/>
            <a:ext cx="9398000" cy="6477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*Warning: </a:t>
            </a:r>
            <a:r>
              <a:rPr sz="1200" b="1" spc="5" dirty="0">
                <a:latin typeface="Calibri"/>
                <a:cs typeface="Calibri"/>
              </a:rPr>
              <a:t>in </a:t>
            </a:r>
            <a:r>
              <a:rPr sz="1200" b="1" dirty="0">
                <a:latin typeface="Calibri"/>
                <a:cs typeface="Calibri"/>
              </a:rPr>
              <a:t>some </a:t>
            </a:r>
            <a:r>
              <a:rPr sz="1200" b="1" spc="-10" dirty="0">
                <a:latin typeface="Calibri"/>
                <a:cs typeface="Calibri"/>
              </a:rPr>
              <a:t>non-R </a:t>
            </a:r>
            <a:r>
              <a:rPr sz="1200" b="1" spc="-5" dirty="0">
                <a:latin typeface="Calibri"/>
                <a:cs typeface="Calibri"/>
              </a:rPr>
              <a:t>programs the default </a:t>
            </a:r>
            <a:r>
              <a:rPr sz="1200" b="1" spc="-10" dirty="0">
                <a:latin typeface="Calibri"/>
                <a:cs typeface="Calibri"/>
              </a:rPr>
              <a:t>procedure </a:t>
            </a:r>
            <a:r>
              <a:rPr sz="1200" b="1" spc="5" dirty="0">
                <a:latin typeface="Calibri"/>
                <a:cs typeface="Calibri"/>
              </a:rPr>
              <a:t>is </a:t>
            </a:r>
            <a:r>
              <a:rPr sz="1200" b="1" dirty="0">
                <a:latin typeface="Calibri"/>
                <a:cs typeface="Calibri"/>
              </a:rPr>
              <a:t>to </a:t>
            </a:r>
            <a:r>
              <a:rPr sz="1200" b="1" spc="-5" dirty="0">
                <a:latin typeface="Calibri"/>
                <a:cs typeface="Calibri"/>
              </a:rPr>
              <a:t>standardize the </a:t>
            </a:r>
            <a:r>
              <a:rPr sz="1200" b="1" dirty="0">
                <a:latin typeface="Calibri"/>
                <a:cs typeface="Calibri"/>
              </a:rPr>
              <a:t>variables </a:t>
            </a:r>
            <a:r>
              <a:rPr sz="1200" b="1" spc="-5" dirty="0">
                <a:latin typeface="Calibri"/>
                <a:cs typeface="Calibri"/>
              </a:rPr>
              <a:t>(“correlation </a:t>
            </a:r>
            <a:r>
              <a:rPr sz="1200" b="1" dirty="0">
                <a:latin typeface="Calibri"/>
                <a:cs typeface="Calibri"/>
              </a:rPr>
              <a:t>matrix”) </a:t>
            </a:r>
            <a:r>
              <a:rPr sz="1200" b="1" spc="-5" dirty="0">
                <a:latin typeface="Calibri"/>
                <a:cs typeface="Calibri"/>
              </a:rPr>
              <a:t>before carrying </a:t>
            </a:r>
            <a:r>
              <a:rPr sz="1200" b="1" spc="-10" dirty="0">
                <a:latin typeface="Calibri"/>
                <a:cs typeface="Calibri"/>
              </a:rPr>
              <a:t>out </a:t>
            </a:r>
            <a:r>
              <a:rPr sz="1200" b="1" spc="-5" dirty="0">
                <a:latin typeface="Calibri"/>
                <a:cs typeface="Calibri"/>
              </a:rPr>
              <a:t>the </a:t>
            </a:r>
            <a:r>
              <a:rPr sz="1200" b="1" dirty="0">
                <a:latin typeface="Calibri"/>
                <a:cs typeface="Calibri"/>
              </a:rPr>
              <a:t>analysis. Use </a:t>
            </a:r>
            <a:r>
              <a:rPr sz="1200" b="1" spc="-10" dirty="0">
                <a:latin typeface="Calibri"/>
                <a:cs typeface="Calibri"/>
              </a:rPr>
              <a:t>the  </a:t>
            </a:r>
            <a:r>
              <a:rPr sz="1200" b="1" spc="-5" dirty="0">
                <a:latin typeface="Calibri"/>
                <a:cs typeface="Calibri"/>
              </a:rPr>
              <a:t>correlation </a:t>
            </a:r>
            <a:r>
              <a:rPr sz="1200" b="1" dirty="0">
                <a:latin typeface="Calibri"/>
                <a:cs typeface="Calibri"/>
              </a:rPr>
              <a:t>matrix </a:t>
            </a:r>
            <a:r>
              <a:rPr sz="1200" b="1" spc="5" dirty="0">
                <a:latin typeface="Calibri"/>
                <a:cs typeface="Calibri"/>
              </a:rPr>
              <a:t>if </a:t>
            </a:r>
            <a:r>
              <a:rPr sz="1200" b="1" dirty="0">
                <a:latin typeface="Calibri"/>
                <a:cs typeface="Calibri"/>
              </a:rPr>
              <a:t>variables </a:t>
            </a:r>
            <a:r>
              <a:rPr sz="1200" b="1" spc="-5" dirty="0">
                <a:latin typeface="Calibri"/>
                <a:cs typeface="Calibri"/>
              </a:rPr>
              <a:t>don’t </a:t>
            </a:r>
            <a:r>
              <a:rPr sz="1200" b="1" dirty="0">
                <a:latin typeface="Calibri"/>
                <a:cs typeface="Calibri"/>
              </a:rPr>
              <a:t>have a </a:t>
            </a:r>
            <a:r>
              <a:rPr sz="1200" b="1" spc="-5" dirty="0">
                <a:latin typeface="Calibri"/>
                <a:cs typeface="Calibri"/>
              </a:rPr>
              <a:t>common </a:t>
            </a:r>
            <a:r>
              <a:rPr sz="1200" b="1" dirty="0">
                <a:latin typeface="Calibri"/>
                <a:cs typeface="Calibri"/>
              </a:rPr>
              <a:t>scale. </a:t>
            </a:r>
            <a:r>
              <a:rPr sz="1200" b="1" spc="-5" dirty="0">
                <a:latin typeface="Calibri"/>
                <a:cs typeface="Calibri"/>
              </a:rPr>
              <a:t>Euclidean </a:t>
            </a:r>
            <a:r>
              <a:rPr sz="1200" b="1" dirty="0">
                <a:latin typeface="Calibri"/>
                <a:cs typeface="Calibri"/>
              </a:rPr>
              <a:t>distances will </a:t>
            </a:r>
            <a:r>
              <a:rPr sz="1200" b="1" spc="-5" dirty="0">
                <a:latin typeface="Calibri"/>
                <a:cs typeface="Calibri"/>
              </a:rPr>
              <a:t>then be </a:t>
            </a:r>
            <a:r>
              <a:rPr sz="1200" b="1" dirty="0">
                <a:latin typeface="Calibri"/>
                <a:cs typeface="Calibri"/>
              </a:rPr>
              <a:t>based </a:t>
            </a:r>
            <a:r>
              <a:rPr sz="1200" b="1" spc="-5" dirty="0">
                <a:latin typeface="Calibri"/>
                <a:cs typeface="Calibri"/>
              </a:rPr>
              <a:t>on standardized data, </a:t>
            </a:r>
            <a:r>
              <a:rPr sz="1200" b="1" spc="-10" dirty="0">
                <a:latin typeface="Calibri"/>
                <a:cs typeface="Calibri"/>
              </a:rPr>
              <a:t>not </a:t>
            </a:r>
            <a:r>
              <a:rPr sz="1200" b="1" spc="-5" dirty="0">
                <a:latin typeface="Calibri"/>
                <a:cs typeface="Calibri"/>
              </a:rPr>
              <a:t>the original</a:t>
            </a:r>
            <a:r>
              <a:rPr sz="1200" b="1" spc="7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measurements.</a:t>
            </a:r>
            <a:endParaRPr sz="1200" b="1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2819400"/>
            <a:ext cx="6007098" cy="3122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F314391-46EF-4AB5-8E0D-1AF3E0275416}"/>
              </a:ext>
            </a:extLst>
          </p:cNvPr>
          <p:cNvSpPr txBox="1">
            <a:spLocks/>
          </p:cNvSpPr>
          <p:nvPr/>
        </p:nvSpPr>
        <p:spPr>
          <a:xfrm>
            <a:off x="3620932" y="1155708"/>
            <a:ext cx="37309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kern="0" dirty="0"/>
              <a:t>How </a:t>
            </a:r>
            <a:r>
              <a:rPr lang="en-US" kern="0" spc="-10" dirty="0"/>
              <a:t>it</a:t>
            </a:r>
            <a:r>
              <a:rPr lang="en-US" kern="0" spc="5" dirty="0"/>
              <a:t> 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F1FC4-9FE3-4913-BC4A-629C3B301F6B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7200" y="1797895"/>
            <a:ext cx="10253981" cy="138832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computations behind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scenes </a:t>
            </a:r>
            <a:r>
              <a:rPr sz="2200" spc="-5" dirty="0">
                <a:latin typeface="Calibri"/>
                <a:cs typeface="Calibri"/>
              </a:rPr>
              <a:t>involve </a:t>
            </a:r>
            <a:r>
              <a:rPr sz="2200" spc="-10" dirty="0">
                <a:latin typeface="Calibri"/>
                <a:cs typeface="Calibri"/>
              </a:rPr>
              <a:t>describing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data by the  </a:t>
            </a:r>
            <a:r>
              <a:rPr sz="2200" dirty="0">
                <a:latin typeface="Calibri"/>
                <a:cs typeface="Calibri"/>
              </a:rPr>
              <a:t>associations </a:t>
            </a:r>
            <a:r>
              <a:rPr sz="2200" spc="-5" dirty="0">
                <a:latin typeface="Calibri"/>
                <a:cs typeface="Calibri"/>
              </a:rPr>
              <a:t>between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variables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(</a:t>
            </a:r>
            <a:r>
              <a:rPr sz="2200" dirty="0">
                <a:latin typeface="Calibri"/>
                <a:cs typeface="Calibri"/>
              </a:rPr>
              <a:t>illustrated </a:t>
            </a:r>
            <a:r>
              <a:rPr sz="2200" spc="-15" dirty="0">
                <a:latin typeface="Calibri"/>
                <a:cs typeface="Calibri"/>
              </a:rPr>
              <a:t>by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ellipse)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elements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covariance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matrix:</a:t>
            </a:r>
            <a:endParaRPr sz="22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413361"/>
              </p:ext>
            </p:extLst>
          </p:nvPr>
        </p:nvGraphicFramePr>
        <p:xfrm>
          <a:off x="1358684" y="3446255"/>
          <a:ext cx="3103880" cy="1035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9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 algn="ctr">
                        <a:lnSpc>
                          <a:spcPts val="2540"/>
                        </a:lnSpc>
                      </a:pPr>
                      <a:r>
                        <a:rPr sz="22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2100" spc="15" baseline="-7936" dirty="0">
                          <a:latin typeface="Calibri"/>
                          <a:cs typeface="Calibri"/>
                        </a:rPr>
                        <a:t>1</a:t>
                      </a:r>
                      <a:endParaRPr sz="2100" baseline="-7936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ts val="2540"/>
                        </a:lnSpc>
                      </a:pPr>
                      <a:r>
                        <a:rPr sz="22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2100" spc="15" baseline="-7936" dirty="0">
                          <a:latin typeface="Calibri"/>
                          <a:cs typeface="Calibri"/>
                        </a:rPr>
                        <a:t>2</a:t>
                      </a:r>
                      <a:endParaRPr sz="2100" baseline="-7936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66">
                <a:tc>
                  <a:txBody>
                    <a:bodyPr/>
                    <a:lstStyle/>
                    <a:p>
                      <a:pPr marR="29209" algn="ctr">
                        <a:lnSpc>
                          <a:spcPts val="2550"/>
                        </a:lnSpc>
                      </a:pPr>
                      <a:r>
                        <a:rPr sz="22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2100" spc="15" baseline="-7936" dirty="0">
                          <a:latin typeface="Calibri"/>
                          <a:cs typeface="Calibri"/>
                        </a:rPr>
                        <a:t>1</a:t>
                      </a:r>
                      <a:endParaRPr sz="2100" baseline="-7936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985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var(x</a:t>
                      </a:r>
                      <a:r>
                        <a:rPr sz="2100" baseline="-7936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)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cov(x</a:t>
                      </a:r>
                      <a:r>
                        <a:rPr sz="2100" baseline="-7936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,x</a:t>
                      </a:r>
                      <a:r>
                        <a:rPr sz="2100" baseline="-7936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)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81">
                <a:tc>
                  <a:txBody>
                    <a:bodyPr/>
                    <a:lstStyle/>
                    <a:p>
                      <a:pPr marR="29209" algn="ctr">
                        <a:lnSpc>
                          <a:spcPts val="2540"/>
                        </a:lnSpc>
                      </a:pPr>
                      <a:r>
                        <a:rPr sz="22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2100" spc="15" baseline="-7936" dirty="0">
                          <a:latin typeface="Calibri"/>
                          <a:cs typeface="Calibri"/>
                        </a:rPr>
                        <a:t>2</a:t>
                      </a:r>
                      <a:endParaRPr sz="2100" baseline="-7936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ts val="254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cov(x</a:t>
                      </a:r>
                      <a:r>
                        <a:rPr sz="2100" baseline="-7936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,x</a:t>
                      </a:r>
                      <a:r>
                        <a:rPr sz="2100" baseline="-7936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)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254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var(x</a:t>
                      </a:r>
                      <a:r>
                        <a:rPr sz="2100" baseline="-7936" dirty="0">
                          <a:latin typeface="Calibri"/>
                          <a:cs typeface="Calibri"/>
                        </a:rPr>
                        <a:t>2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)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210093" y="4797833"/>
            <a:ext cx="3124200" cy="1045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For the </a:t>
            </a:r>
            <a:r>
              <a:rPr sz="2200" spc="-5" dirty="0">
                <a:latin typeface="Calibri"/>
                <a:cs typeface="Calibri"/>
              </a:rPr>
              <a:t>two </a:t>
            </a:r>
            <a:r>
              <a:rPr sz="2200" spc="-10" dirty="0">
                <a:latin typeface="Calibri"/>
                <a:cs typeface="Calibri"/>
              </a:rPr>
              <a:t>finch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variables: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alibri"/>
              <a:cs typeface="Calibri"/>
            </a:endParaRPr>
          </a:p>
          <a:p>
            <a:pPr marR="46355" algn="r">
              <a:lnSpc>
                <a:spcPct val="100000"/>
              </a:lnSpc>
              <a:tabLst>
                <a:tab pos="1170305" algn="l"/>
              </a:tabLst>
            </a:pPr>
            <a:r>
              <a:rPr sz="2200" b="1" spc="10" dirty="0">
                <a:latin typeface="Calibri"/>
                <a:cs typeface="Calibri"/>
              </a:rPr>
              <a:t>c</a:t>
            </a:r>
            <a:r>
              <a:rPr sz="2200" b="1" spc="-15" dirty="0">
                <a:latin typeface="Calibri"/>
                <a:cs typeface="Calibri"/>
              </a:rPr>
              <a:t>u</a:t>
            </a:r>
            <a:r>
              <a:rPr sz="2200" b="1" spc="5" dirty="0">
                <a:latin typeface="Calibri"/>
                <a:cs typeface="Calibri"/>
              </a:rPr>
              <a:t>lm</a:t>
            </a:r>
            <a:r>
              <a:rPr sz="2200" b="1" spc="-10" dirty="0">
                <a:latin typeface="Calibri"/>
                <a:cs typeface="Calibri"/>
              </a:rPr>
              <a:t>en</a:t>
            </a:r>
            <a:r>
              <a:rPr sz="2200" b="1" dirty="0">
                <a:latin typeface="Calibri"/>
                <a:cs typeface="Calibri"/>
              </a:rPr>
              <a:t>L	</a:t>
            </a:r>
            <a:r>
              <a:rPr sz="2200" b="1" spc="-10" dirty="0">
                <a:latin typeface="Calibri"/>
                <a:cs typeface="Calibri"/>
              </a:rPr>
              <a:t>be</a:t>
            </a:r>
            <a:r>
              <a:rPr sz="2200" b="1" spc="-15" dirty="0">
                <a:latin typeface="Calibri"/>
                <a:cs typeface="Calibri"/>
              </a:rPr>
              <a:t>a</a:t>
            </a:r>
            <a:r>
              <a:rPr sz="2200" b="1" spc="-5" dirty="0">
                <a:latin typeface="Calibri"/>
                <a:cs typeface="Calibri"/>
              </a:rPr>
              <a:t>k</a:t>
            </a:r>
            <a:r>
              <a:rPr sz="2200" b="1" spc="5" dirty="0">
                <a:latin typeface="Calibri"/>
                <a:cs typeface="Calibri"/>
              </a:rPr>
              <a:t>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10929" y="5852948"/>
            <a:ext cx="1161415" cy="0"/>
          </a:xfrm>
          <a:custGeom>
            <a:avLst/>
            <a:gdLst/>
            <a:ahLst/>
            <a:cxnLst/>
            <a:rect l="l" t="t" r="r" b="b"/>
            <a:pathLst>
              <a:path w="1161414">
                <a:moveTo>
                  <a:pt x="0" y="0"/>
                </a:moveTo>
                <a:lnTo>
                  <a:pt x="1161288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8313" y="5852948"/>
            <a:ext cx="981710" cy="0"/>
          </a:xfrm>
          <a:custGeom>
            <a:avLst/>
            <a:gdLst/>
            <a:ahLst/>
            <a:cxnLst/>
            <a:rect l="l" t="t" r="r" b="b"/>
            <a:pathLst>
              <a:path w="981710">
                <a:moveTo>
                  <a:pt x="0" y="0"/>
                </a:moveTo>
                <a:lnTo>
                  <a:pt x="981456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9718" y="5828056"/>
            <a:ext cx="1000760" cy="7035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7015" marR="5080" indent="-234950">
              <a:lnSpc>
                <a:spcPct val="101800"/>
              </a:lnSpc>
              <a:spcBef>
                <a:spcPts val="60"/>
              </a:spcBef>
            </a:pPr>
            <a:r>
              <a:rPr sz="2200" b="1" spc="10" dirty="0">
                <a:latin typeface="Calibri"/>
                <a:cs typeface="Calibri"/>
              </a:rPr>
              <a:t>c</a:t>
            </a:r>
            <a:r>
              <a:rPr sz="2200" b="1" spc="-15" dirty="0">
                <a:latin typeface="Calibri"/>
                <a:cs typeface="Calibri"/>
              </a:rPr>
              <a:t>u</a:t>
            </a:r>
            <a:r>
              <a:rPr sz="2200" b="1" spc="5" dirty="0">
                <a:latin typeface="Calibri"/>
                <a:cs typeface="Calibri"/>
              </a:rPr>
              <a:t>lm</a:t>
            </a:r>
            <a:r>
              <a:rPr sz="2200" b="1" spc="-10" dirty="0">
                <a:latin typeface="Calibri"/>
                <a:cs typeface="Calibri"/>
              </a:rPr>
              <a:t>en</a:t>
            </a:r>
            <a:r>
              <a:rPr sz="2200" b="1" dirty="0">
                <a:latin typeface="Calibri"/>
                <a:cs typeface="Calibri"/>
              </a:rPr>
              <a:t>L  </a:t>
            </a:r>
            <a:r>
              <a:rPr sz="2200" b="1" spc="-10" dirty="0">
                <a:latin typeface="Calibri"/>
                <a:cs typeface="Calibri"/>
              </a:rPr>
              <a:t>be</a:t>
            </a:r>
            <a:r>
              <a:rPr sz="2200" b="1" spc="-15" dirty="0">
                <a:latin typeface="Calibri"/>
                <a:cs typeface="Calibri"/>
              </a:rPr>
              <a:t>a</a:t>
            </a:r>
            <a:r>
              <a:rPr sz="2200" b="1" spc="-5" dirty="0">
                <a:latin typeface="Calibri"/>
                <a:cs typeface="Calibri"/>
              </a:rPr>
              <a:t>k</a:t>
            </a:r>
            <a:r>
              <a:rPr sz="2200" b="1" spc="5" dirty="0">
                <a:latin typeface="Calibri"/>
                <a:cs typeface="Calibri"/>
              </a:rPr>
              <a:t>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1890" y="5828056"/>
            <a:ext cx="1962785" cy="703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1170305" algn="l"/>
              </a:tabLst>
            </a:pP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0</a:t>
            </a:r>
            <a:r>
              <a:rPr sz="2200" spc="5" dirty="0">
                <a:latin typeface="Calibri"/>
                <a:cs typeface="Calibri"/>
              </a:rPr>
              <a:t>5</a:t>
            </a:r>
            <a:r>
              <a:rPr sz="2200" spc="-20" dirty="0"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8	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0</a:t>
            </a:r>
            <a:r>
              <a:rPr sz="2200" spc="5" dirty="0">
                <a:latin typeface="Calibri"/>
                <a:cs typeface="Calibri"/>
              </a:rPr>
              <a:t>6</a:t>
            </a:r>
            <a:r>
              <a:rPr sz="2200" spc="-20" dirty="0">
                <a:latin typeface="Calibri"/>
                <a:cs typeface="Calibri"/>
              </a:rPr>
              <a:t>9</a:t>
            </a:r>
            <a:r>
              <a:rPr sz="2200" dirty="0">
                <a:latin typeface="Calibri"/>
                <a:cs typeface="Calibri"/>
              </a:rPr>
              <a:t>8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tabLst>
                <a:tab pos="1170305" algn="l"/>
              </a:tabLst>
            </a:pP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0</a:t>
            </a:r>
            <a:r>
              <a:rPr sz="2200" spc="5" dirty="0">
                <a:latin typeface="Calibri"/>
                <a:cs typeface="Calibri"/>
              </a:rPr>
              <a:t>6</a:t>
            </a:r>
            <a:r>
              <a:rPr sz="2200" spc="-20" dirty="0">
                <a:latin typeface="Calibri"/>
                <a:cs typeface="Calibri"/>
              </a:rPr>
              <a:t>9</a:t>
            </a:r>
            <a:r>
              <a:rPr sz="2200" dirty="0">
                <a:latin typeface="Calibri"/>
                <a:cs typeface="Calibri"/>
              </a:rPr>
              <a:t>8	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10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1</a:t>
            </a:r>
            <a:r>
              <a:rPr sz="2200" spc="5" dirty="0">
                <a:latin typeface="Calibri"/>
                <a:cs typeface="Calibri"/>
              </a:rPr>
              <a:t>7</a:t>
            </a:r>
            <a:r>
              <a:rPr sz="2200" spc="-20" dirty="0">
                <a:latin typeface="Calibri"/>
                <a:cs typeface="Calibri"/>
              </a:rPr>
              <a:t>4</a:t>
            </a:r>
            <a:r>
              <a:rPr sz="2200" dirty="0">
                <a:latin typeface="Calibri"/>
                <a:cs typeface="Calibri"/>
              </a:rPr>
              <a:t>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01785" y="5849900"/>
            <a:ext cx="0" cy="695325"/>
          </a:xfrm>
          <a:custGeom>
            <a:avLst/>
            <a:gdLst/>
            <a:ahLst/>
            <a:cxnLst/>
            <a:rect l="l" t="t" r="r" b="b"/>
            <a:pathLst>
              <a:path h="695325">
                <a:moveTo>
                  <a:pt x="0" y="0"/>
                </a:moveTo>
                <a:lnTo>
                  <a:pt x="0" y="6949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04834" y="6541796"/>
            <a:ext cx="1167765" cy="0"/>
          </a:xfrm>
          <a:custGeom>
            <a:avLst/>
            <a:gdLst/>
            <a:ahLst/>
            <a:cxnLst/>
            <a:rect l="l" t="t" r="r" b="b"/>
            <a:pathLst>
              <a:path w="1167764">
                <a:moveTo>
                  <a:pt x="0" y="0"/>
                </a:moveTo>
                <a:lnTo>
                  <a:pt x="1167383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9169" y="6541796"/>
            <a:ext cx="990600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62818" y="5849900"/>
            <a:ext cx="0" cy="695325"/>
          </a:xfrm>
          <a:custGeom>
            <a:avLst/>
            <a:gdLst/>
            <a:ahLst/>
            <a:cxnLst/>
            <a:rect l="l" t="t" r="r" b="b"/>
            <a:pathLst>
              <a:path h="695325">
                <a:moveTo>
                  <a:pt x="0" y="0"/>
                </a:moveTo>
                <a:lnTo>
                  <a:pt x="0" y="694943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36439" y="2617481"/>
            <a:ext cx="4933321" cy="436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6A5BD465-6982-4B47-B48C-DB504B2F899F}"/>
              </a:ext>
            </a:extLst>
          </p:cNvPr>
          <p:cNvSpPr txBox="1">
            <a:spLocks/>
          </p:cNvSpPr>
          <p:nvPr/>
        </p:nvSpPr>
        <p:spPr>
          <a:xfrm>
            <a:off x="3620932" y="1155708"/>
            <a:ext cx="37309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kern="0" dirty="0"/>
              <a:t>How </a:t>
            </a:r>
            <a:r>
              <a:rPr lang="en-US" kern="0" spc="-10" dirty="0"/>
              <a:t>it</a:t>
            </a:r>
            <a:r>
              <a:rPr lang="en-US" kern="0" spc="5" dirty="0"/>
              <a:t> works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8FEA72-2EAB-4033-981E-3DE02FDC0D0F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72820" y="1536164"/>
            <a:ext cx="9027160" cy="81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covariance matrix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new, composite </a:t>
            </a:r>
            <a:r>
              <a:rPr sz="2200" dirty="0">
                <a:latin typeface="Calibri"/>
                <a:cs typeface="Calibri"/>
              </a:rPr>
              <a:t>variables </a:t>
            </a:r>
            <a:r>
              <a:rPr sz="2200" spc="-5" dirty="0">
                <a:latin typeface="Calibri"/>
                <a:cs typeface="Calibri"/>
              </a:rPr>
              <a:t>has variances </a:t>
            </a:r>
            <a:r>
              <a:rPr sz="2200" spc="5" dirty="0">
                <a:latin typeface="Calibri"/>
                <a:cs typeface="Calibri"/>
              </a:rPr>
              <a:t>on </a:t>
            </a:r>
            <a:r>
              <a:rPr sz="2200" spc="-10" dirty="0">
                <a:latin typeface="Calibri"/>
                <a:cs typeface="Calibri"/>
              </a:rPr>
              <a:t>the  </a:t>
            </a:r>
            <a:r>
              <a:rPr sz="2200" spc="-5" dirty="0">
                <a:latin typeface="Calibri"/>
                <a:cs typeface="Calibri"/>
              </a:rPr>
              <a:t>diagonal and zeros </a:t>
            </a:r>
            <a:r>
              <a:rPr sz="2200" dirty="0">
                <a:latin typeface="Calibri"/>
                <a:cs typeface="Calibri"/>
              </a:rPr>
              <a:t>off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diagonal.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component axes have </a:t>
            </a:r>
            <a:r>
              <a:rPr sz="2200" spc="-10" dirty="0">
                <a:latin typeface="Calibri"/>
                <a:cs typeface="Calibri"/>
              </a:rPr>
              <a:t>zero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covariance.</a:t>
            </a:r>
            <a:endParaRPr sz="22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28892"/>
              </p:ext>
            </p:extLst>
          </p:nvPr>
        </p:nvGraphicFramePr>
        <p:xfrm>
          <a:off x="837882" y="2793979"/>
          <a:ext cx="2672715" cy="1035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ts val="2540"/>
                        </a:lnSpc>
                      </a:pPr>
                      <a:r>
                        <a:rPr sz="2200" b="1" dirty="0">
                          <a:latin typeface="Calibri"/>
                          <a:cs typeface="Calibri"/>
                        </a:rPr>
                        <a:t>pc1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 algn="ctr">
                        <a:lnSpc>
                          <a:spcPts val="2540"/>
                        </a:lnSpc>
                      </a:pPr>
                      <a:r>
                        <a:rPr sz="2200" b="1" dirty="0">
                          <a:latin typeface="Calibri"/>
                          <a:cs typeface="Calibri"/>
                        </a:rPr>
                        <a:t>pc2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66">
                <a:tc>
                  <a:txBody>
                    <a:bodyPr/>
                    <a:lstStyle/>
                    <a:p>
                      <a:pPr marL="31750">
                        <a:lnSpc>
                          <a:spcPts val="2550"/>
                        </a:lnSpc>
                      </a:pPr>
                      <a:r>
                        <a:rPr sz="2200" b="1" dirty="0">
                          <a:latin typeface="Calibri"/>
                          <a:cs typeface="Calibri"/>
                        </a:rPr>
                        <a:t>pc1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0.192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ts val="255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81">
                <a:tc>
                  <a:txBody>
                    <a:bodyPr/>
                    <a:lstStyle/>
                    <a:p>
                      <a:pPr marL="31750">
                        <a:lnSpc>
                          <a:spcPts val="2540"/>
                        </a:lnSpc>
                      </a:pPr>
                      <a:r>
                        <a:rPr sz="2200" b="1" dirty="0">
                          <a:latin typeface="Calibri"/>
                          <a:cs typeface="Calibri"/>
                        </a:rPr>
                        <a:t>pc2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ts val="254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20" algn="ctr">
                        <a:lnSpc>
                          <a:spcPts val="254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0.019</a:t>
                      </a: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09600" y="4451148"/>
            <a:ext cx="3129280" cy="206628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40335" algn="just">
              <a:lnSpc>
                <a:spcPct val="101800"/>
              </a:lnSpc>
              <a:spcBef>
                <a:spcPts val="60"/>
              </a:spcBef>
            </a:pPr>
            <a:r>
              <a:rPr sz="2200" dirty="0">
                <a:latin typeface="Calibri"/>
                <a:cs typeface="Calibri"/>
              </a:rPr>
              <a:t>These </a:t>
            </a:r>
            <a:r>
              <a:rPr sz="2200" spc="-5" dirty="0">
                <a:latin typeface="Calibri"/>
                <a:cs typeface="Calibri"/>
              </a:rPr>
              <a:t>variances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spc="-5" dirty="0">
                <a:latin typeface="Calibri"/>
                <a:cs typeface="Calibri"/>
              </a:rPr>
              <a:t>called 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eigenvalues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Calibri"/>
              <a:cs typeface="Calibri"/>
            </a:endParaRPr>
          </a:p>
          <a:p>
            <a:pPr marL="12700" marR="5080" algn="just">
              <a:lnSpc>
                <a:spcPct val="101800"/>
              </a:lnSpc>
            </a:pPr>
            <a:r>
              <a:rPr sz="2200" dirty="0">
                <a:latin typeface="Calibri"/>
                <a:cs typeface="Calibri"/>
              </a:rPr>
              <a:t>They sum to the </a:t>
            </a:r>
            <a:r>
              <a:rPr sz="2200" spc="-5" dirty="0">
                <a:latin typeface="Calibri"/>
                <a:cs typeface="Calibri"/>
              </a:rPr>
              <a:t>same</a:t>
            </a:r>
            <a:r>
              <a:rPr sz="2200" spc="-1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total  as the sum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variances 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original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traits.</a:t>
            </a:r>
          </a:p>
        </p:txBody>
      </p:sp>
      <p:sp>
        <p:nvSpPr>
          <p:cNvPr id="6" name="object 6"/>
          <p:cNvSpPr/>
          <p:nvPr/>
        </p:nvSpPr>
        <p:spPr>
          <a:xfrm>
            <a:off x="4251961" y="3311525"/>
            <a:ext cx="6196330" cy="322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375B7-7248-49F7-9E4D-F17890DC9BB3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64F-2A09-4756-B2DD-41D0882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5047"/>
            <a:ext cx="7432139" cy="767133"/>
          </a:xfrm>
        </p:spPr>
        <p:txBody>
          <a:bodyPr/>
          <a:lstStyle/>
          <a:p>
            <a:r>
              <a:rPr lang="en-GB" sz="4985" dirty="0"/>
              <a:t>2.12: Multivariate statistics</a:t>
            </a:r>
          </a:p>
        </p:txBody>
      </p:sp>
      <p:pic>
        <p:nvPicPr>
          <p:cNvPr id="1026" name="Picture 2" descr="VIAS Science Cartoons - Principal Components Analysis">
            <a:extLst>
              <a:ext uri="{FF2B5EF4-FFF2-40B4-BE49-F238E27FC236}">
                <a16:creationId xmlns:a16="http://schemas.microsoft.com/office/drawing/2014/main" id="{6754BEDB-60EA-49F2-A1AD-AE883C09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0"/>
            <a:ext cx="3629025" cy="514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044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2000" y="1185453"/>
            <a:ext cx="9272270" cy="779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vectors that contain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constants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transforming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original variables </a:t>
            </a:r>
            <a:r>
              <a:rPr sz="2200" spc="-10" dirty="0">
                <a:latin typeface="Calibri"/>
                <a:cs typeface="Calibri"/>
              </a:rPr>
              <a:t>into 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principal components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dirty="0">
                <a:latin typeface="Calibri"/>
                <a:cs typeface="Calibri"/>
              </a:rPr>
              <a:t>called 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eigenvectors</a:t>
            </a:r>
            <a:r>
              <a:rPr sz="2200" spc="-5" dirty="0">
                <a:latin typeface="Calibri"/>
                <a:cs typeface="Calibri"/>
              </a:rPr>
              <a:t>.</a:t>
            </a:r>
            <a:endParaRPr lang="en-US" sz="2200" spc="-5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9058" y="4876800"/>
            <a:ext cx="2321563" cy="779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These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constants </a:t>
            </a:r>
            <a:r>
              <a:rPr sz="2200" dirty="0">
                <a:latin typeface="Calibri"/>
                <a:cs typeface="Calibri"/>
              </a:rPr>
              <a:t>are called </a:t>
            </a:r>
            <a:r>
              <a:rPr sz="2200" b="1" spc="-5" dirty="0">
                <a:latin typeface="Calibri"/>
                <a:cs typeface="Calibri"/>
              </a:rPr>
              <a:t>loadings.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3717738" y="3581400"/>
            <a:ext cx="6902003" cy="3481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B958A-97B2-437C-9602-AAA4F4C236EA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4B2115A-345D-41DC-97DF-27F2ACB4926B}"/>
              </a:ext>
            </a:extLst>
          </p:cNvPr>
          <p:cNvSpPr txBox="1"/>
          <p:nvPr/>
        </p:nvSpPr>
        <p:spPr>
          <a:xfrm>
            <a:off x="1515617" y="2417202"/>
            <a:ext cx="25634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83665" algn="l"/>
              </a:tabLst>
            </a:pPr>
            <a:r>
              <a:rPr sz="2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eigenvec1	eigenvec2</a:t>
            </a:r>
            <a:endParaRPr sz="2200" dirty="0">
              <a:latin typeface="Calibri"/>
              <a:cs typeface="Calibri"/>
            </a:endParaRPr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73CD85E3-09E7-44E8-AE1A-00006F20D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88484"/>
              </p:ext>
            </p:extLst>
          </p:nvPr>
        </p:nvGraphicFramePr>
        <p:xfrm>
          <a:off x="457200" y="2790793"/>
          <a:ext cx="3641725" cy="68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7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840">
                <a:tc>
                  <a:txBody>
                    <a:bodyPr/>
                    <a:lstStyle/>
                    <a:p>
                      <a:pPr marR="323215" algn="r">
                        <a:lnSpc>
                          <a:spcPts val="2540"/>
                        </a:lnSpc>
                      </a:pPr>
                      <a:r>
                        <a:rPr sz="2200" b="1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2200" b="1" spc="-1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2200" b="1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2200" b="1" spc="-1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ts val="254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0.413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54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200" spc="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5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200" spc="-2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40">
                <a:tc>
                  <a:txBody>
                    <a:bodyPr/>
                    <a:lstStyle/>
                    <a:p>
                      <a:pPr marR="325755" algn="r">
                        <a:lnSpc>
                          <a:spcPts val="2540"/>
                        </a:lnSpc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2200" b="1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200" b="1" spc="-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D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ts val="254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0.911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40"/>
                        </a:lnSpc>
                      </a:pPr>
                      <a:r>
                        <a:rPr sz="2200" spc="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2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2200" spc="5" dirty="0">
                          <a:latin typeface="Calibri"/>
                          <a:cs typeface="Calibri"/>
                        </a:rPr>
                        <a:t>13</a:t>
                      </a:r>
                      <a:endParaRPr sz="22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6400800" y="665333"/>
            <a:ext cx="4126229" cy="2078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97811" y="1593595"/>
            <a:ext cx="25634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83665" algn="l"/>
              </a:tabLst>
            </a:pPr>
            <a:r>
              <a:rPr sz="2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eigenvec1	eigenvec2</a:t>
            </a:r>
            <a:endParaRPr sz="2200"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9394" y="1967186"/>
          <a:ext cx="3641725" cy="68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7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840">
                <a:tc>
                  <a:txBody>
                    <a:bodyPr/>
                    <a:lstStyle/>
                    <a:p>
                      <a:pPr marR="323215" algn="r">
                        <a:lnSpc>
                          <a:spcPts val="2540"/>
                        </a:lnSpc>
                      </a:pPr>
                      <a:r>
                        <a:rPr sz="2200" b="1" spc="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2200" b="1" spc="-1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2200" b="1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2200" b="1" spc="-1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L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ts val="254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0.413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2540"/>
                        </a:lnSpc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200" spc="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5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200" spc="-2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dirty="0"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40">
                <a:tc>
                  <a:txBody>
                    <a:bodyPr/>
                    <a:lstStyle/>
                    <a:p>
                      <a:pPr marR="325755" algn="r">
                        <a:lnSpc>
                          <a:spcPts val="2540"/>
                        </a:lnSpc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2200" b="1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200" b="1" spc="-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D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 algn="ctr">
                        <a:lnSpc>
                          <a:spcPts val="2540"/>
                        </a:lnSpc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0.911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40"/>
                        </a:lnSpc>
                      </a:pPr>
                      <a:r>
                        <a:rPr sz="2200" spc="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spc="-20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2200" spc="5" dirty="0">
                          <a:latin typeface="Calibri"/>
                          <a:cs typeface="Calibri"/>
                        </a:rPr>
                        <a:t>13</a:t>
                      </a:r>
                      <a:endParaRPr sz="22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18819" y="3091383"/>
            <a:ext cx="9413875" cy="337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3525" algn="just">
              <a:lnSpc>
                <a:spcPct val="116399"/>
              </a:lnSpc>
              <a:spcBef>
                <a:spcPts val="95"/>
              </a:spcBef>
            </a:pP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constants </a:t>
            </a:r>
            <a:r>
              <a:rPr sz="2200" dirty="0">
                <a:latin typeface="Calibri"/>
                <a:cs typeface="Calibri"/>
              </a:rPr>
              <a:t>are called </a:t>
            </a:r>
            <a:r>
              <a:rPr sz="2200" b="1" spc="-5" dirty="0">
                <a:latin typeface="Calibri"/>
                <a:cs typeface="Calibri"/>
              </a:rPr>
              <a:t>loadings </a:t>
            </a:r>
            <a:r>
              <a:rPr sz="2200" spc="-5" dirty="0">
                <a:latin typeface="Calibri"/>
                <a:cs typeface="Calibri"/>
              </a:rPr>
              <a:t>because </a:t>
            </a:r>
            <a:r>
              <a:rPr sz="2200" dirty="0">
                <a:latin typeface="Calibri"/>
                <a:cs typeface="Calibri"/>
              </a:rPr>
              <a:t>they </a:t>
            </a:r>
            <a:r>
              <a:rPr sz="2200" spc="-5" dirty="0">
                <a:latin typeface="Calibri"/>
                <a:cs typeface="Calibri"/>
              </a:rPr>
              <a:t>indicate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contribution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each  variable to the </a:t>
            </a:r>
            <a:r>
              <a:rPr sz="2200" spc="-5" dirty="0">
                <a:latin typeface="Calibri"/>
                <a:cs typeface="Calibri"/>
              </a:rPr>
              <a:t>principal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component.</a:t>
            </a:r>
            <a:endParaRPr sz="2200">
              <a:latin typeface="Calibri"/>
              <a:cs typeface="Calibri"/>
            </a:endParaRPr>
          </a:p>
          <a:p>
            <a:pPr marL="12700" marR="5080" algn="just">
              <a:lnSpc>
                <a:spcPct val="101800"/>
              </a:lnSpc>
              <a:spcBef>
                <a:spcPts val="1395"/>
              </a:spcBef>
            </a:pPr>
            <a:r>
              <a:rPr sz="2200" dirty="0">
                <a:latin typeface="Calibri"/>
                <a:cs typeface="Calibri"/>
              </a:rPr>
              <a:t>pc1 can </a:t>
            </a:r>
            <a:r>
              <a:rPr sz="2200" spc="-15" dirty="0">
                <a:latin typeface="Calibri"/>
                <a:cs typeface="Calibri"/>
              </a:rPr>
              <a:t>be </a:t>
            </a:r>
            <a:r>
              <a:rPr sz="2200" dirty="0">
                <a:latin typeface="Calibri"/>
                <a:cs typeface="Calibri"/>
              </a:rPr>
              <a:t>interpreted as </a:t>
            </a:r>
            <a:r>
              <a:rPr sz="2200" spc="-5" dirty="0">
                <a:latin typeface="Calibri"/>
                <a:cs typeface="Calibri"/>
              </a:rPr>
              <a:t>“beak size” because both </a:t>
            </a:r>
            <a:r>
              <a:rPr sz="2200" spc="-15" dirty="0">
                <a:latin typeface="Calibri"/>
                <a:cs typeface="Calibri"/>
              </a:rPr>
              <a:t>beak </a:t>
            </a:r>
            <a:r>
              <a:rPr sz="2200" spc="-5" dirty="0">
                <a:latin typeface="Calibri"/>
                <a:cs typeface="Calibri"/>
              </a:rPr>
              <a:t>traits </a:t>
            </a:r>
            <a:r>
              <a:rPr sz="2200" spc="5" dirty="0">
                <a:latin typeface="Calibri"/>
                <a:cs typeface="Calibri"/>
              </a:rPr>
              <a:t>make </a:t>
            </a:r>
            <a:r>
              <a:rPr sz="2200" spc="-5" dirty="0">
                <a:latin typeface="Calibri"/>
                <a:cs typeface="Calibri"/>
              </a:rPr>
              <a:t>contributions  </a:t>
            </a:r>
            <a:r>
              <a:rPr sz="2200" dirty="0">
                <a:latin typeface="Calibri"/>
                <a:cs typeface="Calibri"/>
              </a:rPr>
              <a:t>having the </a:t>
            </a:r>
            <a:r>
              <a:rPr sz="2200" spc="-10" dirty="0">
                <a:latin typeface="Calibri"/>
                <a:cs typeface="Calibri"/>
              </a:rPr>
              <a:t>same </a:t>
            </a:r>
            <a:r>
              <a:rPr sz="2200" spc="-5" dirty="0">
                <a:latin typeface="Calibri"/>
                <a:cs typeface="Calibri"/>
              </a:rPr>
              <a:t>sign </a:t>
            </a:r>
            <a:r>
              <a:rPr sz="2200" spc="-10" dirty="0">
                <a:latin typeface="Calibri"/>
                <a:cs typeface="Calibri"/>
              </a:rPr>
              <a:t>(depth </a:t>
            </a:r>
            <a:r>
              <a:rPr sz="2200" spc="-5" dirty="0">
                <a:latin typeface="Calibri"/>
                <a:cs typeface="Calibri"/>
              </a:rPr>
              <a:t>contributes </a:t>
            </a:r>
            <a:r>
              <a:rPr sz="2200" dirty="0">
                <a:latin typeface="Calibri"/>
                <a:cs typeface="Calibri"/>
              </a:rPr>
              <a:t>more than </a:t>
            </a:r>
            <a:r>
              <a:rPr sz="2200" spc="-5" dirty="0">
                <a:latin typeface="Calibri"/>
                <a:cs typeface="Calibri"/>
              </a:rPr>
              <a:t>length).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axis </a:t>
            </a:r>
            <a:r>
              <a:rPr sz="2200" dirty="0">
                <a:latin typeface="Calibri"/>
                <a:cs typeface="Calibri"/>
              </a:rPr>
              <a:t>separates </a:t>
            </a:r>
            <a:r>
              <a:rPr sz="2200" spc="-5" dirty="0">
                <a:latin typeface="Calibri"/>
                <a:cs typeface="Calibri"/>
              </a:rPr>
              <a:t>big-  </a:t>
            </a:r>
            <a:r>
              <a:rPr sz="2200" dirty="0">
                <a:latin typeface="Calibri"/>
                <a:cs typeface="Calibri"/>
              </a:rPr>
              <a:t>beaked </a:t>
            </a:r>
            <a:r>
              <a:rPr sz="2200" spc="-5" dirty="0">
                <a:latin typeface="Calibri"/>
                <a:cs typeface="Calibri"/>
              </a:rPr>
              <a:t>birds </a:t>
            </a:r>
            <a:r>
              <a:rPr sz="2200" spc="-10" dirty="0">
                <a:latin typeface="Calibri"/>
                <a:cs typeface="Calibri"/>
              </a:rPr>
              <a:t>at </a:t>
            </a:r>
            <a:r>
              <a:rPr sz="2200" dirty="0">
                <a:latin typeface="Calibri"/>
                <a:cs typeface="Calibri"/>
              </a:rPr>
              <a:t>one </a:t>
            </a:r>
            <a:r>
              <a:rPr sz="2200" spc="-5" dirty="0">
                <a:latin typeface="Calibri"/>
                <a:cs typeface="Calibri"/>
              </a:rPr>
              <a:t>extreme </a:t>
            </a:r>
            <a:r>
              <a:rPr sz="2200" spc="-10" dirty="0">
                <a:latin typeface="Calibri"/>
                <a:cs typeface="Calibri"/>
              </a:rPr>
              <a:t>from </a:t>
            </a:r>
            <a:r>
              <a:rPr sz="2200" spc="-5" dirty="0">
                <a:latin typeface="Calibri"/>
                <a:cs typeface="Calibri"/>
              </a:rPr>
              <a:t>small-beaked </a:t>
            </a:r>
            <a:r>
              <a:rPr sz="2200" spc="-10" dirty="0">
                <a:latin typeface="Calibri"/>
                <a:cs typeface="Calibri"/>
              </a:rPr>
              <a:t>birds </a:t>
            </a:r>
            <a:r>
              <a:rPr sz="2200" dirty="0">
                <a:latin typeface="Calibri"/>
                <a:cs typeface="Calibri"/>
              </a:rPr>
              <a:t>at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other.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12700" marR="283845">
              <a:lnSpc>
                <a:spcPct val="101800"/>
              </a:lnSpc>
            </a:pPr>
            <a:r>
              <a:rPr sz="2200" dirty="0">
                <a:latin typeface="Calibri"/>
                <a:cs typeface="Calibri"/>
              </a:rPr>
              <a:t>pc2 is </a:t>
            </a:r>
            <a:r>
              <a:rPr sz="2200" spc="-5" dirty="0">
                <a:latin typeface="Calibri"/>
                <a:cs typeface="Calibri"/>
              </a:rPr>
              <a:t>interpreted </a:t>
            </a:r>
            <a:r>
              <a:rPr sz="2200" dirty="0">
                <a:latin typeface="Calibri"/>
                <a:cs typeface="Calibri"/>
              </a:rPr>
              <a:t>as </a:t>
            </a:r>
            <a:r>
              <a:rPr sz="2200" spc="-5" dirty="0">
                <a:latin typeface="Calibri"/>
                <a:cs typeface="Calibri"/>
              </a:rPr>
              <a:t>“beak </a:t>
            </a:r>
            <a:r>
              <a:rPr sz="2200" dirty="0">
                <a:latin typeface="Calibri"/>
                <a:cs typeface="Calibri"/>
              </a:rPr>
              <a:t>shape” </a:t>
            </a:r>
            <a:r>
              <a:rPr sz="2200" spc="-5" dirty="0">
                <a:latin typeface="Calibri"/>
                <a:cs typeface="Calibri"/>
              </a:rPr>
              <a:t>because </a:t>
            </a:r>
            <a:r>
              <a:rPr sz="2200" dirty="0">
                <a:latin typeface="Calibri"/>
                <a:cs typeface="Calibri"/>
              </a:rPr>
              <a:t>beak </a:t>
            </a:r>
            <a:r>
              <a:rPr sz="2200" spc="-10" dirty="0">
                <a:latin typeface="Calibri"/>
                <a:cs typeface="Calibri"/>
              </a:rPr>
              <a:t>depth </a:t>
            </a:r>
            <a:r>
              <a:rPr sz="2200" dirty="0">
                <a:latin typeface="Calibri"/>
                <a:cs typeface="Calibri"/>
              </a:rPr>
              <a:t>loads </a:t>
            </a:r>
            <a:r>
              <a:rPr sz="2200" spc="-5" dirty="0">
                <a:latin typeface="Calibri"/>
                <a:cs typeface="Calibri"/>
              </a:rPr>
              <a:t>positively but beak  </a:t>
            </a:r>
            <a:r>
              <a:rPr sz="2200" dirty="0">
                <a:latin typeface="Calibri"/>
                <a:cs typeface="Calibri"/>
              </a:rPr>
              <a:t>length negatively. </a:t>
            </a:r>
            <a:r>
              <a:rPr sz="2200" spc="-5" dirty="0">
                <a:latin typeface="Calibri"/>
                <a:cs typeface="Calibri"/>
              </a:rPr>
              <a:t>It separates short deep beaks </a:t>
            </a:r>
            <a:r>
              <a:rPr sz="2200" spc="-15" dirty="0">
                <a:latin typeface="Calibri"/>
                <a:cs typeface="Calibri"/>
              </a:rPr>
              <a:t>at </a:t>
            </a:r>
            <a:r>
              <a:rPr sz="2200" dirty="0">
                <a:latin typeface="Calibri"/>
                <a:cs typeface="Calibri"/>
              </a:rPr>
              <a:t>one end </a:t>
            </a:r>
            <a:r>
              <a:rPr sz="2200" spc="-10" dirty="0">
                <a:latin typeface="Calibri"/>
                <a:cs typeface="Calibri"/>
              </a:rPr>
              <a:t>from </a:t>
            </a:r>
            <a:r>
              <a:rPr sz="2200" dirty="0">
                <a:latin typeface="Calibri"/>
                <a:cs typeface="Calibri"/>
              </a:rPr>
              <a:t>long </a:t>
            </a:r>
            <a:r>
              <a:rPr sz="2200" spc="-5" dirty="0">
                <a:latin typeface="Calibri"/>
                <a:cs typeface="Calibri"/>
              </a:rPr>
              <a:t>shallow  </a:t>
            </a:r>
            <a:r>
              <a:rPr sz="2200" dirty="0">
                <a:latin typeface="Calibri"/>
                <a:cs typeface="Calibri"/>
              </a:rPr>
              <a:t>beaks </a:t>
            </a:r>
            <a:r>
              <a:rPr sz="2200" spc="-10" dirty="0">
                <a:latin typeface="Calibri"/>
                <a:cs typeface="Calibri"/>
              </a:rPr>
              <a:t>at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other.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6444B-1BC0-4334-9237-B547CB17CF63}"/>
              </a:ext>
            </a:extLst>
          </p:cNvPr>
          <p:cNvSpPr txBox="1"/>
          <p:nvPr/>
        </p:nvSpPr>
        <p:spPr>
          <a:xfrm>
            <a:off x="228600" y="304800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524000"/>
            <a:ext cx="8741410" cy="15960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5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can still </a:t>
            </a:r>
            <a:r>
              <a:rPr sz="2200" spc="-5" dirty="0">
                <a:latin typeface="Calibri"/>
                <a:cs typeface="Calibri"/>
              </a:rPr>
              <a:t>visualize </a:t>
            </a:r>
            <a:r>
              <a:rPr sz="2200" dirty="0">
                <a:latin typeface="Calibri"/>
                <a:cs typeface="Calibri"/>
              </a:rPr>
              <a:t>this </a:t>
            </a:r>
            <a:r>
              <a:rPr sz="2200" spc="-5" dirty="0">
                <a:latin typeface="Calibri"/>
                <a:cs typeface="Calibri"/>
              </a:rPr>
              <a:t>process with </a:t>
            </a:r>
            <a:r>
              <a:rPr sz="2200" dirty="0">
                <a:latin typeface="Calibri"/>
                <a:cs typeface="Calibri"/>
              </a:rPr>
              <a:t>3 </a:t>
            </a:r>
            <a:r>
              <a:rPr sz="2200" spc="-5" dirty="0">
                <a:latin typeface="Calibri"/>
                <a:cs typeface="Calibri"/>
              </a:rPr>
              <a:t>variables </a:t>
            </a:r>
            <a:r>
              <a:rPr sz="2200" spc="-10" dirty="0">
                <a:latin typeface="Calibri"/>
                <a:cs typeface="Calibri"/>
              </a:rPr>
              <a:t>instead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2</a:t>
            </a:r>
            <a:r>
              <a:rPr lang="en-US" sz="2200" dirty="0">
                <a:latin typeface="Calibri"/>
                <a:cs typeface="Calibri"/>
              </a:rPr>
              <a:t>…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it </a:t>
            </a:r>
            <a:r>
              <a:rPr sz="2200" dirty="0">
                <a:latin typeface="Calibri"/>
                <a:cs typeface="Calibri"/>
              </a:rPr>
              <a:t>gets </a:t>
            </a:r>
            <a:r>
              <a:rPr sz="2200" spc="-5" dirty="0">
                <a:latin typeface="Calibri"/>
                <a:cs typeface="Calibri"/>
              </a:rPr>
              <a:t>hard </a:t>
            </a:r>
            <a:r>
              <a:rPr sz="2200" spc="-1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visualize </a:t>
            </a:r>
            <a:r>
              <a:rPr sz="2200" dirty="0">
                <a:latin typeface="Calibri"/>
                <a:cs typeface="Calibri"/>
              </a:rPr>
              <a:t>with more than 3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variables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3D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5028E-DF87-4BF6-B555-299E665B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38400"/>
            <a:ext cx="6051665" cy="4560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FA1F4-54F1-4383-AA6B-77E4F7F450B1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287" y="1447800"/>
            <a:ext cx="9105265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b="0" dirty="0">
                <a:latin typeface="Calibri"/>
                <a:cs typeface="Calibri"/>
              </a:rPr>
              <a:t>The idea </a:t>
            </a:r>
            <a:r>
              <a:rPr sz="2200" b="0" spc="-15" dirty="0">
                <a:latin typeface="Calibri"/>
                <a:cs typeface="Calibri"/>
              </a:rPr>
              <a:t>is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same </a:t>
            </a:r>
            <a:r>
              <a:rPr sz="2200" b="0" dirty="0">
                <a:latin typeface="Calibri"/>
                <a:cs typeface="Calibri"/>
              </a:rPr>
              <a:t>with </a:t>
            </a:r>
            <a:r>
              <a:rPr sz="2200" b="0" spc="-10" dirty="0">
                <a:latin typeface="Calibri"/>
                <a:cs typeface="Calibri"/>
              </a:rPr>
              <a:t>5, </a:t>
            </a:r>
            <a:r>
              <a:rPr sz="2200" b="0" spc="5" dirty="0">
                <a:latin typeface="Calibri"/>
                <a:cs typeface="Calibri"/>
              </a:rPr>
              <a:t>or </a:t>
            </a:r>
            <a:r>
              <a:rPr sz="2200" b="0" spc="-5" dirty="0">
                <a:latin typeface="Calibri"/>
                <a:cs typeface="Calibri"/>
              </a:rPr>
              <a:t>any number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5" dirty="0">
                <a:latin typeface="Calibri"/>
                <a:cs typeface="Calibri"/>
              </a:rPr>
              <a:t>variables.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plot </a:t>
            </a:r>
            <a:r>
              <a:rPr lang="en-US" sz="2200" b="0" spc="-5" dirty="0">
                <a:latin typeface="Calibri"/>
                <a:cs typeface="Calibri"/>
              </a:rPr>
              <a:t>is the</a:t>
            </a:r>
            <a:r>
              <a:rPr sz="2200" b="0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first two </a:t>
            </a:r>
            <a:r>
              <a:rPr sz="2200" b="0" spc="5" dirty="0">
                <a:latin typeface="Calibri"/>
                <a:cs typeface="Calibri"/>
              </a:rPr>
              <a:t>PC </a:t>
            </a:r>
            <a:r>
              <a:rPr sz="2200" b="0" spc="-5" dirty="0">
                <a:latin typeface="Calibri"/>
                <a:cs typeface="Calibri"/>
              </a:rPr>
              <a:t>axes </a:t>
            </a:r>
            <a:r>
              <a:rPr lang="en-US" sz="2200" b="0" spc="-5" dirty="0">
                <a:latin typeface="Calibri"/>
                <a:cs typeface="Calibri"/>
              </a:rPr>
              <a:t>for </a:t>
            </a:r>
            <a:r>
              <a:rPr sz="2200" b="0" spc="-5" dirty="0">
                <a:latin typeface="Calibri"/>
                <a:cs typeface="Calibri"/>
              </a:rPr>
              <a:t>all </a:t>
            </a:r>
            <a:r>
              <a:rPr sz="2200" b="0" dirty="0">
                <a:latin typeface="Calibri"/>
                <a:cs typeface="Calibri"/>
              </a:rPr>
              <a:t>5 </a:t>
            </a:r>
            <a:r>
              <a:rPr sz="2200" b="0" spc="-5" dirty="0">
                <a:latin typeface="Calibri"/>
                <a:cs typeface="Calibri"/>
              </a:rPr>
              <a:t>variables </a:t>
            </a:r>
            <a:r>
              <a:rPr sz="2200" b="0" dirty="0">
                <a:latin typeface="Calibri"/>
                <a:cs typeface="Calibri"/>
              </a:rPr>
              <a:t>for the </a:t>
            </a:r>
            <a:r>
              <a:rPr sz="2200" b="0" spc="5" dirty="0">
                <a:latin typeface="Calibri"/>
                <a:cs typeface="Calibri"/>
              </a:rPr>
              <a:t>15 </a:t>
            </a:r>
            <a:r>
              <a:rPr sz="2200" b="0" spc="-5" dirty="0">
                <a:latin typeface="Calibri"/>
                <a:cs typeface="Calibri"/>
              </a:rPr>
              <a:t>Darwin’s finch </a:t>
            </a:r>
            <a:r>
              <a:rPr sz="2200" b="0" dirty="0">
                <a:latin typeface="Calibri"/>
                <a:cs typeface="Calibri"/>
              </a:rPr>
              <a:t>species. </a:t>
            </a:r>
            <a:r>
              <a:rPr lang="en-US" sz="2200" b="0" dirty="0">
                <a:latin typeface="Calibri"/>
                <a:cs typeface="Calibri"/>
              </a:rPr>
              <a:t>W</a:t>
            </a:r>
            <a:r>
              <a:rPr sz="2200" b="0" spc="-5" dirty="0">
                <a:latin typeface="Calibri"/>
                <a:cs typeface="Calibri"/>
              </a:rPr>
              <a:t>hen </a:t>
            </a:r>
            <a:r>
              <a:rPr sz="2200" b="0" spc="-10" dirty="0">
                <a:latin typeface="Calibri"/>
                <a:cs typeface="Calibri"/>
              </a:rPr>
              <a:t>we look </a:t>
            </a:r>
            <a:r>
              <a:rPr sz="2200" b="0" dirty="0">
                <a:latin typeface="Calibri"/>
                <a:cs typeface="Calibri"/>
              </a:rPr>
              <a:t>at </a:t>
            </a:r>
            <a:r>
              <a:rPr sz="2200" b="0" spc="-5" dirty="0">
                <a:latin typeface="Calibri"/>
                <a:cs typeface="Calibri"/>
              </a:rPr>
              <a:t>only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first two principal components </a:t>
            </a:r>
            <a:r>
              <a:rPr sz="2200" b="0" spc="5" dirty="0">
                <a:latin typeface="Calibri"/>
                <a:cs typeface="Calibri"/>
              </a:rPr>
              <a:t>we </a:t>
            </a:r>
            <a:r>
              <a:rPr sz="2200" b="0" spc="-5" dirty="0">
                <a:latin typeface="Calibri"/>
                <a:cs typeface="Calibri"/>
              </a:rPr>
              <a:t>aren’t </a:t>
            </a:r>
            <a:r>
              <a:rPr sz="2200" b="0" spc="-10" dirty="0">
                <a:latin typeface="Calibri"/>
                <a:cs typeface="Calibri"/>
              </a:rPr>
              <a:t>seeing </a:t>
            </a:r>
            <a:r>
              <a:rPr sz="2200" b="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all</a:t>
            </a:r>
            <a:r>
              <a:rPr sz="2200" b="0" spc="-5" dirty="0">
                <a:latin typeface="Calibri"/>
                <a:cs typeface="Calibri"/>
              </a:rPr>
              <a:t>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differences among </a:t>
            </a:r>
            <a:r>
              <a:rPr sz="2200" b="0" dirty="0">
                <a:latin typeface="Calibri"/>
                <a:cs typeface="Calibri"/>
              </a:rPr>
              <a:t>the</a:t>
            </a:r>
            <a:r>
              <a:rPr sz="2200" b="0" spc="40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species</a:t>
            </a:r>
            <a:r>
              <a:rPr lang="en-US" sz="2200" b="0" spc="-5" dirty="0">
                <a:latin typeface="Calibri"/>
                <a:cs typeface="Calibri"/>
              </a:rPr>
              <a:t> (but it is &gt; 40%, probably a lot more…!)</a:t>
            </a:r>
            <a:r>
              <a:rPr sz="2200" b="0" spc="-5" dirty="0"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DBB5C-1FEC-4622-9693-F95ACB4F6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048000"/>
            <a:ext cx="5035840" cy="39935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AB9E9-E1DF-41A1-8BC2-CFEBBF0506DE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510" y="1752600"/>
            <a:ext cx="9036050" cy="691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b="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eigenvalues</a:t>
            </a:r>
            <a:r>
              <a:rPr sz="2200" b="0" spc="-5" dirty="0">
                <a:latin typeface="Calibri"/>
                <a:cs typeface="Calibri"/>
              </a:rPr>
              <a:t> </a:t>
            </a:r>
            <a:r>
              <a:rPr sz="2200" b="0" dirty="0">
                <a:latin typeface="Calibri"/>
                <a:cs typeface="Calibri"/>
              </a:rPr>
              <a:t>tell you </a:t>
            </a:r>
            <a:r>
              <a:rPr sz="2200" b="0" spc="-5" dirty="0">
                <a:latin typeface="Calibri"/>
                <a:cs typeface="Calibri"/>
              </a:rPr>
              <a:t>how </a:t>
            </a:r>
            <a:r>
              <a:rPr sz="2200" b="0" dirty="0">
                <a:latin typeface="Calibri"/>
                <a:cs typeface="Calibri"/>
              </a:rPr>
              <a:t>much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dirty="0">
                <a:latin typeface="Calibri"/>
                <a:cs typeface="Calibri"/>
              </a:rPr>
              <a:t>the total </a:t>
            </a:r>
            <a:r>
              <a:rPr sz="2200" b="0" spc="-5" dirty="0">
                <a:latin typeface="Calibri"/>
                <a:cs typeface="Calibri"/>
              </a:rPr>
              <a:t>variation </a:t>
            </a:r>
            <a:r>
              <a:rPr sz="2200" b="0" dirty="0">
                <a:latin typeface="Calibri"/>
                <a:cs typeface="Calibri"/>
              </a:rPr>
              <a:t>is </a:t>
            </a:r>
            <a:r>
              <a:rPr sz="2200" b="0" spc="-5" dirty="0">
                <a:latin typeface="Calibri"/>
                <a:cs typeface="Calibri"/>
              </a:rPr>
              <a:t>captured by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first  </a:t>
            </a:r>
            <a:r>
              <a:rPr sz="2200" b="0" dirty="0">
                <a:latin typeface="Calibri"/>
                <a:cs typeface="Calibri"/>
              </a:rPr>
              <a:t>two </a:t>
            </a:r>
            <a:r>
              <a:rPr sz="2200" b="0" spc="-5" dirty="0">
                <a:latin typeface="Calibri"/>
                <a:cs typeface="Calibri"/>
              </a:rPr>
              <a:t>principal components. </a:t>
            </a:r>
            <a:r>
              <a:rPr sz="2200" b="0" dirty="0">
                <a:latin typeface="Calibri"/>
                <a:cs typeface="Calibri"/>
              </a:rPr>
              <a:t>These can </a:t>
            </a:r>
            <a:r>
              <a:rPr sz="2200" b="0" spc="-5" dirty="0">
                <a:latin typeface="Calibri"/>
                <a:cs typeface="Calibri"/>
              </a:rPr>
              <a:t>be </a:t>
            </a:r>
            <a:r>
              <a:rPr sz="2200" b="0" dirty="0">
                <a:latin typeface="Calibri"/>
                <a:cs typeface="Calibri"/>
              </a:rPr>
              <a:t>visualized in a “</a:t>
            </a:r>
            <a:r>
              <a:rPr sz="2200" dirty="0">
                <a:latin typeface="Calibri"/>
                <a:cs typeface="Calibri"/>
              </a:rPr>
              <a:t>scree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plot</a:t>
            </a:r>
            <a:r>
              <a:rPr sz="2200" b="0" spc="-10" dirty="0">
                <a:latin typeface="Calibri"/>
                <a:cs typeface="Calibri"/>
              </a:rPr>
              <a:t>”</a:t>
            </a:r>
            <a:r>
              <a:rPr lang="en-US" sz="2200" b="0" spc="-10" dirty="0">
                <a:latin typeface="Calibri"/>
                <a:cs typeface="Calibri"/>
              </a:rPr>
              <a:t>.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FC3FF-0930-4A6E-9C99-7A36E97C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971800"/>
            <a:ext cx="4495800" cy="3995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0FDF60-1C48-4FB9-A336-EB492ABABBAC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1319916"/>
            <a:ext cx="6172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b="0" dirty="0">
                <a:latin typeface="Calibri"/>
                <a:cs typeface="Calibri"/>
              </a:rPr>
              <a:t>The </a:t>
            </a:r>
            <a:r>
              <a:rPr spc="-5" dirty="0">
                <a:latin typeface="Calibri"/>
                <a:cs typeface="Calibri"/>
              </a:rPr>
              <a:t>eigenvectors</a:t>
            </a:r>
            <a:r>
              <a:rPr b="0" spc="-5" dirty="0">
                <a:latin typeface="Calibri"/>
                <a:cs typeface="Calibri"/>
              </a:rPr>
              <a:t> indicate </a:t>
            </a:r>
            <a:r>
              <a:rPr b="0" spc="-10" dirty="0">
                <a:latin typeface="Calibri"/>
                <a:cs typeface="Calibri"/>
              </a:rPr>
              <a:t>the</a:t>
            </a:r>
            <a:r>
              <a:rPr b="0" spc="35" dirty="0">
                <a:latin typeface="Calibri"/>
                <a:cs typeface="Calibri"/>
              </a:rPr>
              <a:t> </a:t>
            </a:r>
            <a:r>
              <a:rPr lang="en-US" b="0" spc="35" dirty="0">
                <a:latin typeface="Calibri"/>
                <a:cs typeface="Calibri"/>
              </a:rPr>
              <a:t>"</a:t>
            </a:r>
            <a:r>
              <a:rPr b="0" spc="-5" dirty="0">
                <a:latin typeface="Calibri"/>
                <a:cs typeface="Calibri"/>
              </a:rPr>
              <a:t>loadings</a:t>
            </a:r>
            <a:r>
              <a:rPr lang="en-US" b="0" spc="-5" dirty="0">
                <a:latin typeface="Calibri"/>
                <a:cs typeface="Calibri"/>
              </a:rPr>
              <a:t>"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5800" y="2071233"/>
            <a:ext cx="5680170" cy="20602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For the </a:t>
            </a:r>
            <a:r>
              <a:rPr sz="2200" spc="-5" dirty="0">
                <a:latin typeface="Calibri"/>
                <a:cs typeface="Calibri"/>
              </a:rPr>
              <a:t>Darwin’s finch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data:</a:t>
            </a:r>
            <a:endParaRPr lang="en-US" sz="2200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200" dirty="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10"/>
              </a:spcBef>
            </a:pPr>
            <a:r>
              <a:rPr sz="2200" spc="5" dirty="0">
                <a:latin typeface="Calibri"/>
                <a:cs typeface="Calibri"/>
              </a:rPr>
              <a:t>PC1 </a:t>
            </a:r>
            <a:r>
              <a:rPr sz="2200" dirty="0">
                <a:latin typeface="Calibri"/>
                <a:cs typeface="Calibri"/>
              </a:rPr>
              <a:t>can </a:t>
            </a:r>
            <a:r>
              <a:rPr sz="2200" spc="-5" dirty="0">
                <a:latin typeface="Calibri"/>
                <a:cs typeface="Calibri"/>
              </a:rPr>
              <a:t>be interpreted </a:t>
            </a:r>
            <a:r>
              <a:rPr sz="2200" spc="-10" dirty="0">
                <a:latin typeface="Calibri"/>
                <a:cs typeface="Calibri"/>
              </a:rPr>
              <a:t>as </a:t>
            </a:r>
            <a:r>
              <a:rPr sz="2200" spc="-5" dirty="0">
                <a:latin typeface="Calibri"/>
                <a:cs typeface="Calibri"/>
              </a:rPr>
              <a:t>“beak size”.  </a:t>
            </a:r>
            <a:endParaRPr lang="en-US" sz="2200" spc="-5" dirty="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10"/>
              </a:spcBef>
            </a:pPr>
            <a:r>
              <a:rPr sz="2200" spc="5" dirty="0">
                <a:latin typeface="Calibri"/>
                <a:cs typeface="Calibri"/>
              </a:rPr>
              <a:t>PC2 </a:t>
            </a:r>
            <a:r>
              <a:rPr sz="2200" dirty="0">
                <a:latin typeface="Calibri"/>
                <a:cs typeface="Calibri"/>
              </a:rPr>
              <a:t>can </a:t>
            </a:r>
            <a:r>
              <a:rPr sz="2200" spc="-5" dirty="0">
                <a:latin typeface="Calibri"/>
                <a:cs typeface="Calibri"/>
              </a:rPr>
              <a:t>be interpreted </a:t>
            </a:r>
            <a:r>
              <a:rPr sz="2200" spc="-10" dirty="0">
                <a:latin typeface="Calibri"/>
                <a:cs typeface="Calibri"/>
              </a:rPr>
              <a:t>as </a:t>
            </a:r>
            <a:r>
              <a:rPr sz="2200" spc="-5" dirty="0">
                <a:latin typeface="Calibri"/>
                <a:cs typeface="Calibri"/>
              </a:rPr>
              <a:t>“beak </a:t>
            </a:r>
            <a:r>
              <a:rPr lang="en-US" sz="2200" spc="-5" dirty="0">
                <a:latin typeface="Calibri"/>
                <a:cs typeface="Calibri"/>
              </a:rPr>
              <a:t>(culmen) </a:t>
            </a:r>
            <a:r>
              <a:rPr sz="2200" spc="-5" dirty="0">
                <a:latin typeface="Calibri"/>
                <a:cs typeface="Calibri"/>
              </a:rPr>
              <a:t>shape”  </a:t>
            </a:r>
            <a:endParaRPr lang="en-US" sz="2200" spc="-5" dirty="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10"/>
              </a:spcBef>
            </a:pPr>
            <a:r>
              <a:rPr sz="2200" spc="5" dirty="0">
                <a:latin typeface="Calibri"/>
                <a:cs typeface="Calibri"/>
              </a:rPr>
              <a:t>PC3 </a:t>
            </a:r>
            <a:r>
              <a:rPr sz="2200" dirty="0">
                <a:latin typeface="Calibri"/>
                <a:cs typeface="Calibri"/>
              </a:rPr>
              <a:t>is mainly one </a:t>
            </a:r>
            <a:r>
              <a:rPr sz="2200" spc="-5" dirty="0">
                <a:latin typeface="Calibri"/>
                <a:cs typeface="Calibri"/>
              </a:rPr>
              <a:t>trait, tarsus </a:t>
            </a:r>
            <a:r>
              <a:rPr sz="2200" dirty="0">
                <a:latin typeface="Calibri"/>
                <a:cs typeface="Calibri"/>
              </a:rPr>
              <a:t>length  </a:t>
            </a:r>
            <a:endParaRPr lang="en-US" sz="2200" dirty="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  <a:spcBef>
                <a:spcPts val="10"/>
              </a:spcBef>
            </a:pPr>
            <a:r>
              <a:rPr sz="2200" spc="-5" dirty="0" err="1">
                <a:latin typeface="Calibri"/>
                <a:cs typeface="Calibri"/>
              </a:rPr>
              <a:t>Etc</a:t>
            </a:r>
            <a:r>
              <a:rPr sz="2200" spc="-5" dirty="0">
                <a:latin typeface="Calibri"/>
                <a:cs typeface="Calibri"/>
              </a:rPr>
              <a:t>…</a:t>
            </a:r>
            <a:endParaRPr sz="22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88576"/>
              </p:ext>
            </p:extLst>
          </p:nvPr>
        </p:nvGraphicFramePr>
        <p:xfrm>
          <a:off x="4400550" y="4605267"/>
          <a:ext cx="5353684" cy="689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7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b="1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2235" algn="r">
                        <a:lnSpc>
                          <a:spcPts val="2540"/>
                        </a:lnSpc>
                      </a:pPr>
                      <a:r>
                        <a:rPr sz="2200" b="1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C1</a:t>
                      </a:r>
                      <a:endParaRPr sz="2200" b="1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2540"/>
                        </a:lnSpc>
                      </a:pPr>
                      <a:r>
                        <a:rPr sz="2200" b="1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C2</a:t>
                      </a: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2540"/>
                        </a:lnSpc>
                      </a:pPr>
                      <a:r>
                        <a:rPr sz="2200" b="1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C3</a:t>
                      </a:r>
                      <a:endParaRPr sz="2200" b="1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ts val="2540"/>
                        </a:lnSpc>
                      </a:pPr>
                      <a:r>
                        <a:rPr sz="2200" b="1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C4</a:t>
                      </a:r>
                      <a:endParaRPr sz="2200" b="1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2540"/>
                        </a:lnSpc>
                      </a:pPr>
                      <a:r>
                        <a:rPr sz="2200" b="1" spc="1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2200" b="1" dirty="0">
                          <a:latin typeface="Calibri"/>
                          <a:cs typeface="Calibri"/>
                        </a:rPr>
                        <a:t>C5</a:t>
                      </a:r>
                      <a:endParaRPr sz="2200" b="1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531">
                <a:tc>
                  <a:txBody>
                    <a:bodyPr/>
                    <a:lstStyle/>
                    <a:p>
                      <a:pPr marL="31750">
                        <a:lnSpc>
                          <a:spcPts val="2550"/>
                        </a:lnSpc>
                      </a:pPr>
                      <a:r>
                        <a:rPr sz="2200" b="1" spc="-5" dirty="0">
                          <a:latin typeface="Calibri"/>
                          <a:cs typeface="Calibri"/>
                        </a:rPr>
                        <a:t>wingL</a:t>
                      </a:r>
                      <a:endParaRPr sz="2200" b="1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2235" algn="r">
                        <a:lnSpc>
                          <a:spcPts val="2550"/>
                        </a:lnSpc>
                      </a:pPr>
                      <a:r>
                        <a:rPr sz="2200" b="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200" b="0" spc="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b="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b="0" spc="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200" b="0" spc="-20" dirty="0">
                          <a:latin typeface="Calibri"/>
                          <a:cs typeface="Calibri"/>
                        </a:rPr>
                        <a:t>9</a:t>
                      </a:r>
                      <a:r>
                        <a:rPr sz="2200" b="0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2550"/>
                        </a:lnSpc>
                      </a:pPr>
                      <a:r>
                        <a:rPr sz="2200" b="0" spc="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b="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b="0" spc="-2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b="0" spc="5" dirty="0">
                          <a:latin typeface="Calibri"/>
                          <a:cs typeface="Calibri"/>
                        </a:rPr>
                        <a:t>62</a:t>
                      </a:r>
                      <a:endParaRPr sz="2200" b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4139" algn="r">
                        <a:lnSpc>
                          <a:spcPts val="2550"/>
                        </a:lnSpc>
                      </a:pPr>
                      <a:r>
                        <a:rPr sz="2200" b="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2200" b="0" spc="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b="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b="0" spc="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b="0" spc="-2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2200" b="0" dirty="0">
                          <a:latin typeface="Calibri"/>
                          <a:cs typeface="Calibri"/>
                        </a:rPr>
                        <a:t>5</a:t>
                      </a: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1600" algn="r">
                        <a:lnSpc>
                          <a:spcPts val="2550"/>
                        </a:lnSpc>
                      </a:pPr>
                      <a:r>
                        <a:rPr sz="2200" b="0" spc="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b="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b="0" spc="-20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2200" b="0" spc="5" dirty="0">
                          <a:latin typeface="Calibri"/>
                          <a:cs typeface="Calibri"/>
                        </a:rPr>
                        <a:t>77</a:t>
                      </a:r>
                      <a:endParaRPr sz="2200" b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2550"/>
                        </a:lnSpc>
                      </a:pPr>
                      <a:r>
                        <a:rPr sz="2200" b="0" spc="5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200" b="0" spc="-5" dirty="0">
                          <a:latin typeface="Calibri"/>
                          <a:cs typeface="Calibri"/>
                        </a:rPr>
                        <a:t>.</a:t>
                      </a:r>
                      <a:r>
                        <a:rPr sz="2200" b="0" spc="-20" dirty="0">
                          <a:latin typeface="Calibri"/>
                          <a:cs typeface="Calibri"/>
                        </a:rPr>
                        <a:t>7</a:t>
                      </a:r>
                      <a:r>
                        <a:rPr sz="2200" b="0" spc="5" dirty="0">
                          <a:latin typeface="Calibri"/>
                          <a:cs typeface="Calibri"/>
                        </a:rPr>
                        <a:t>16</a:t>
                      </a:r>
                      <a:endParaRPr sz="2200" b="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419600" y="5267997"/>
            <a:ext cx="5283835" cy="1386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03630" algn="l"/>
                <a:tab pos="1962785" algn="l"/>
                <a:tab pos="2822575" algn="l"/>
                <a:tab pos="3684904" algn="l"/>
                <a:tab pos="4544695" algn="l"/>
              </a:tabLst>
            </a:pPr>
            <a:r>
              <a:rPr sz="2200" b="1" dirty="0">
                <a:latin typeface="Calibri"/>
                <a:cs typeface="Calibri"/>
              </a:rPr>
              <a:t>t</a:t>
            </a:r>
            <a:r>
              <a:rPr sz="2200" b="1" spc="-5" dirty="0">
                <a:latin typeface="Calibri"/>
                <a:cs typeface="Calibri"/>
              </a:rPr>
              <a:t>ars</a:t>
            </a:r>
            <a:r>
              <a:rPr sz="2200" b="1" spc="-10" dirty="0">
                <a:latin typeface="Calibri"/>
                <a:cs typeface="Calibri"/>
              </a:rPr>
              <a:t>u</a:t>
            </a:r>
            <a:r>
              <a:rPr sz="2200" b="1" spc="-5" dirty="0">
                <a:latin typeface="Calibri"/>
                <a:cs typeface="Calibri"/>
              </a:rPr>
              <a:t>s</a:t>
            </a:r>
            <a:r>
              <a:rPr sz="2200" b="1" dirty="0">
                <a:latin typeface="Calibri"/>
                <a:cs typeface="Calibri"/>
              </a:rPr>
              <a:t>L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20" dirty="0">
                <a:latin typeface="Calibri"/>
                <a:cs typeface="Calibri"/>
              </a:rPr>
              <a:t>5</a:t>
            </a:r>
            <a:r>
              <a:rPr sz="2200" dirty="0">
                <a:latin typeface="Calibri"/>
                <a:cs typeface="Calibri"/>
              </a:rPr>
              <a:t>2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20" dirty="0">
                <a:latin typeface="Calibri"/>
                <a:cs typeface="Calibri"/>
              </a:rPr>
              <a:t>4</a:t>
            </a:r>
            <a:r>
              <a:rPr sz="2200" dirty="0">
                <a:latin typeface="Calibri"/>
                <a:cs typeface="Calibri"/>
              </a:rPr>
              <a:t>3	</a:t>
            </a:r>
            <a:r>
              <a:rPr sz="2200" b="1" spc="-5" dirty="0">
                <a:latin typeface="Calibri"/>
                <a:cs typeface="Calibri"/>
              </a:rPr>
              <a:t>-</a:t>
            </a:r>
            <a:r>
              <a:rPr sz="2200" b="1" spc="5" dirty="0">
                <a:latin typeface="Calibri"/>
                <a:cs typeface="Calibri"/>
              </a:rPr>
              <a:t>0</a:t>
            </a:r>
            <a:r>
              <a:rPr sz="2200" b="1" spc="-5" dirty="0">
                <a:latin typeface="Calibri"/>
                <a:cs typeface="Calibri"/>
              </a:rPr>
              <a:t>.</a:t>
            </a:r>
            <a:r>
              <a:rPr sz="2200" b="1" spc="5" dirty="0">
                <a:latin typeface="Calibri"/>
                <a:cs typeface="Calibri"/>
              </a:rPr>
              <a:t>9</a:t>
            </a:r>
            <a:r>
              <a:rPr sz="2200" b="1" spc="-20" dirty="0">
                <a:latin typeface="Calibri"/>
                <a:cs typeface="Calibri"/>
              </a:rPr>
              <a:t>1</a:t>
            </a:r>
            <a:r>
              <a:rPr sz="2200" b="1" dirty="0">
                <a:latin typeface="Calibri"/>
                <a:cs typeface="Calibri"/>
              </a:rPr>
              <a:t>9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20" dirty="0">
                <a:latin typeface="Calibri"/>
                <a:cs typeface="Calibri"/>
              </a:rPr>
              <a:t>7</a:t>
            </a:r>
            <a:r>
              <a:rPr sz="2200" dirty="0">
                <a:latin typeface="Calibri"/>
                <a:cs typeface="Calibri"/>
              </a:rPr>
              <a:t>1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3</a:t>
            </a:r>
            <a:r>
              <a:rPr sz="2200" spc="-20" dirty="0">
                <a:latin typeface="Calibri"/>
                <a:cs typeface="Calibri"/>
              </a:rPr>
              <a:t>8</a:t>
            </a:r>
            <a:r>
              <a:rPr sz="2200" dirty="0">
                <a:latin typeface="Calibri"/>
                <a:cs typeface="Calibri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1103630" algn="l"/>
                <a:tab pos="2048510" algn="l"/>
                <a:tab pos="2907665" algn="l"/>
                <a:tab pos="3770629" algn="l"/>
                <a:tab pos="4544695" algn="l"/>
              </a:tabLst>
            </a:pPr>
            <a:r>
              <a:rPr sz="2200" b="1" dirty="0">
                <a:latin typeface="Calibri"/>
                <a:cs typeface="Calibri"/>
              </a:rPr>
              <a:t>c</a:t>
            </a:r>
            <a:r>
              <a:rPr sz="2200" b="1" spc="-10" dirty="0">
                <a:latin typeface="Calibri"/>
                <a:cs typeface="Calibri"/>
              </a:rPr>
              <a:t>u</a:t>
            </a:r>
            <a:r>
              <a:rPr sz="2200" b="1" spc="-5" dirty="0">
                <a:latin typeface="Calibri"/>
                <a:cs typeface="Calibri"/>
              </a:rPr>
              <a:t>l</a:t>
            </a:r>
            <a:r>
              <a:rPr sz="2200" b="1" spc="15" dirty="0">
                <a:latin typeface="Calibri"/>
                <a:cs typeface="Calibri"/>
              </a:rPr>
              <a:t>m</a:t>
            </a:r>
            <a:r>
              <a:rPr sz="2200" b="1" spc="5" dirty="0">
                <a:latin typeface="Calibri"/>
                <a:cs typeface="Calibri"/>
              </a:rPr>
              <a:t>e</a:t>
            </a:r>
            <a:r>
              <a:rPr sz="2200" b="1" spc="-35" dirty="0">
                <a:latin typeface="Calibri"/>
                <a:cs typeface="Calibri"/>
              </a:rPr>
              <a:t>n</a:t>
            </a:r>
            <a:r>
              <a:rPr sz="2200" b="1" dirty="0">
                <a:latin typeface="Calibri"/>
                <a:cs typeface="Calibri"/>
              </a:rPr>
              <a:t>L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3</a:t>
            </a:r>
            <a:r>
              <a:rPr sz="2200" spc="-20" dirty="0">
                <a:latin typeface="Calibri"/>
                <a:cs typeface="Calibri"/>
              </a:rPr>
              <a:t>2</a:t>
            </a:r>
            <a:r>
              <a:rPr sz="2200" dirty="0">
                <a:latin typeface="Calibri"/>
                <a:cs typeface="Calibri"/>
              </a:rPr>
              <a:t>6	</a:t>
            </a:r>
            <a:r>
              <a:rPr sz="2200" b="1" spc="5" dirty="0">
                <a:latin typeface="Calibri"/>
                <a:cs typeface="Calibri"/>
              </a:rPr>
              <a:t>0</a:t>
            </a:r>
            <a:r>
              <a:rPr sz="2200" b="1" spc="-5" dirty="0">
                <a:latin typeface="Calibri"/>
                <a:cs typeface="Calibri"/>
              </a:rPr>
              <a:t>.</a:t>
            </a:r>
            <a:r>
              <a:rPr sz="2200" b="1" spc="-20" dirty="0">
                <a:latin typeface="Calibri"/>
                <a:cs typeface="Calibri"/>
              </a:rPr>
              <a:t>9</a:t>
            </a:r>
            <a:r>
              <a:rPr sz="2200" b="1" spc="5" dirty="0">
                <a:latin typeface="Calibri"/>
                <a:cs typeface="Calibri"/>
              </a:rPr>
              <a:t>3</a:t>
            </a:r>
            <a:r>
              <a:rPr sz="2200" b="1" dirty="0">
                <a:latin typeface="Calibri"/>
                <a:cs typeface="Calibri"/>
              </a:rPr>
              <a:t>2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0</a:t>
            </a:r>
            <a:r>
              <a:rPr sz="2200" spc="5" dirty="0">
                <a:latin typeface="Calibri"/>
                <a:cs typeface="Calibri"/>
              </a:rPr>
              <a:t>3</a:t>
            </a:r>
            <a:r>
              <a:rPr sz="2200" dirty="0">
                <a:latin typeface="Calibri"/>
                <a:cs typeface="Calibri"/>
              </a:rPr>
              <a:t>9	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0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dirty="0">
                <a:latin typeface="Calibri"/>
                <a:cs typeface="Calibri"/>
              </a:rPr>
              <a:t>2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1</a:t>
            </a:r>
            <a:r>
              <a:rPr sz="2200" spc="-20" dirty="0">
                <a:latin typeface="Calibri"/>
                <a:cs typeface="Calibri"/>
              </a:rPr>
              <a:t>5</a:t>
            </a:r>
            <a:r>
              <a:rPr sz="2200" dirty="0">
                <a:latin typeface="Calibri"/>
                <a:cs typeface="Calibri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  <a:tabLst>
                <a:tab pos="1103630" algn="l"/>
                <a:tab pos="1962785" algn="l"/>
                <a:tab pos="2907665" algn="l"/>
                <a:tab pos="3770629" algn="l"/>
                <a:tab pos="4544695" algn="l"/>
              </a:tabLst>
            </a:pPr>
            <a:r>
              <a:rPr sz="2200" b="1" spc="-10" dirty="0">
                <a:latin typeface="Calibri"/>
                <a:cs typeface="Calibri"/>
              </a:rPr>
              <a:t>b</a:t>
            </a:r>
            <a:r>
              <a:rPr sz="2200" b="1" dirty="0">
                <a:latin typeface="Calibri"/>
                <a:cs typeface="Calibri"/>
              </a:rPr>
              <a:t>e</a:t>
            </a:r>
            <a:r>
              <a:rPr sz="2200" b="1" spc="-5" dirty="0">
                <a:latin typeface="Calibri"/>
                <a:cs typeface="Calibri"/>
              </a:rPr>
              <a:t>a</a:t>
            </a:r>
            <a:r>
              <a:rPr sz="2200" b="1" dirty="0">
                <a:latin typeface="Calibri"/>
                <a:cs typeface="Calibri"/>
              </a:rPr>
              <a:t>kD	</a:t>
            </a:r>
            <a:r>
              <a:rPr sz="2200" b="1" spc="-5" dirty="0">
                <a:latin typeface="Calibri"/>
                <a:cs typeface="Calibri"/>
              </a:rPr>
              <a:t>-</a:t>
            </a:r>
            <a:r>
              <a:rPr sz="2200" b="1" spc="5" dirty="0">
                <a:latin typeface="Calibri"/>
                <a:cs typeface="Calibri"/>
              </a:rPr>
              <a:t>0</a:t>
            </a:r>
            <a:r>
              <a:rPr sz="2200" b="1" spc="-5" dirty="0">
                <a:latin typeface="Calibri"/>
                <a:cs typeface="Calibri"/>
              </a:rPr>
              <a:t>.</a:t>
            </a:r>
            <a:r>
              <a:rPr sz="2200" b="1" spc="5" dirty="0">
                <a:latin typeface="Calibri"/>
                <a:cs typeface="Calibri"/>
              </a:rPr>
              <a:t>7</a:t>
            </a:r>
            <a:r>
              <a:rPr sz="2200" b="1" spc="-20" dirty="0">
                <a:latin typeface="Calibri"/>
                <a:cs typeface="Calibri"/>
              </a:rPr>
              <a:t>3</a:t>
            </a:r>
            <a:r>
              <a:rPr sz="2200" b="1" dirty="0">
                <a:latin typeface="Calibri"/>
                <a:cs typeface="Calibri"/>
              </a:rPr>
              <a:t>3</a:t>
            </a:r>
            <a:r>
              <a:rPr sz="2200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3</a:t>
            </a:r>
            <a:r>
              <a:rPr sz="2200" spc="-20" dirty="0">
                <a:latin typeface="Calibri"/>
                <a:cs typeface="Calibri"/>
              </a:rPr>
              <a:t>3</a:t>
            </a:r>
            <a:r>
              <a:rPr sz="2200" dirty="0">
                <a:latin typeface="Calibri"/>
                <a:cs typeface="Calibri"/>
              </a:rPr>
              <a:t>0	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1</a:t>
            </a:r>
            <a:r>
              <a:rPr sz="2200" spc="5" dirty="0">
                <a:latin typeface="Calibri"/>
                <a:cs typeface="Calibri"/>
              </a:rPr>
              <a:t>9</a:t>
            </a:r>
            <a:r>
              <a:rPr sz="2200" dirty="0">
                <a:latin typeface="Calibri"/>
                <a:cs typeface="Calibri"/>
              </a:rPr>
              <a:t>3	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3</a:t>
            </a:r>
            <a:r>
              <a:rPr sz="2200" spc="5" dirty="0">
                <a:latin typeface="Calibri"/>
                <a:cs typeface="Calibri"/>
              </a:rPr>
              <a:t>9</a:t>
            </a:r>
            <a:r>
              <a:rPr sz="2200" dirty="0">
                <a:latin typeface="Calibri"/>
                <a:cs typeface="Calibri"/>
              </a:rPr>
              <a:t>5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4</a:t>
            </a:r>
            <a:r>
              <a:rPr sz="2200" spc="-20" dirty="0">
                <a:latin typeface="Calibri"/>
                <a:cs typeface="Calibri"/>
              </a:rPr>
              <a:t>0</a:t>
            </a:r>
            <a:r>
              <a:rPr sz="2200" dirty="0">
                <a:latin typeface="Calibri"/>
                <a:cs typeface="Calibri"/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1103630" algn="l"/>
                <a:tab pos="1962785" algn="l"/>
                <a:tab pos="2822575" algn="l"/>
                <a:tab pos="3684904" algn="l"/>
                <a:tab pos="4629785" algn="l"/>
              </a:tabLst>
            </a:pPr>
            <a:r>
              <a:rPr sz="2200" b="1" spc="-10" dirty="0">
                <a:latin typeface="Calibri"/>
                <a:cs typeface="Calibri"/>
              </a:rPr>
              <a:t>g</a:t>
            </a:r>
            <a:r>
              <a:rPr sz="2200" b="1" spc="10" dirty="0">
                <a:latin typeface="Calibri"/>
                <a:cs typeface="Calibri"/>
              </a:rPr>
              <a:t>o</a:t>
            </a:r>
            <a:r>
              <a:rPr sz="2200" b="1" spc="-10" dirty="0">
                <a:latin typeface="Calibri"/>
                <a:cs typeface="Calibri"/>
              </a:rPr>
              <a:t>n</a:t>
            </a:r>
            <a:r>
              <a:rPr sz="2200" b="1" spc="5" dirty="0">
                <a:latin typeface="Calibri"/>
                <a:cs typeface="Calibri"/>
              </a:rPr>
              <a:t>y</a:t>
            </a:r>
            <a:r>
              <a:rPr sz="2200" b="1" spc="-25" dirty="0">
                <a:latin typeface="Calibri"/>
                <a:cs typeface="Calibri"/>
              </a:rPr>
              <a:t>s</a:t>
            </a:r>
            <a:r>
              <a:rPr sz="2200" b="1" spc="5" dirty="0">
                <a:latin typeface="Calibri"/>
                <a:cs typeface="Calibri"/>
              </a:rPr>
              <a:t>W</a:t>
            </a:r>
            <a:r>
              <a:rPr sz="2200" b="1" dirty="0">
                <a:latin typeface="Calibri"/>
                <a:cs typeface="Calibri"/>
              </a:rPr>
              <a:t>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5</a:t>
            </a:r>
            <a:r>
              <a:rPr sz="2200" spc="-20" dirty="0">
                <a:latin typeface="Calibri"/>
                <a:cs typeface="Calibri"/>
              </a:rPr>
              <a:t>6</a:t>
            </a:r>
            <a:r>
              <a:rPr sz="2200" dirty="0">
                <a:latin typeface="Calibri"/>
                <a:cs typeface="Calibri"/>
              </a:rPr>
              <a:t>2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1</a:t>
            </a:r>
            <a:r>
              <a:rPr sz="2200" spc="-20" dirty="0">
                <a:latin typeface="Calibri"/>
                <a:cs typeface="Calibri"/>
              </a:rPr>
              <a:t>2</a:t>
            </a:r>
            <a:r>
              <a:rPr sz="2200" dirty="0">
                <a:latin typeface="Calibri"/>
                <a:cs typeface="Calibri"/>
              </a:rPr>
              <a:t>7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20" dirty="0">
                <a:latin typeface="Calibri"/>
                <a:cs typeface="Calibri"/>
              </a:rPr>
              <a:t>7</a:t>
            </a:r>
            <a:r>
              <a:rPr sz="2200" dirty="0">
                <a:latin typeface="Calibri"/>
                <a:cs typeface="Calibri"/>
              </a:rPr>
              <a:t>3	</a:t>
            </a:r>
            <a:r>
              <a:rPr sz="2200" spc="-5" dirty="0">
                <a:latin typeface="Calibri"/>
                <a:cs typeface="Calibri"/>
              </a:rPr>
              <a:t>-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5" dirty="0">
                <a:latin typeface="Calibri"/>
                <a:cs typeface="Calibri"/>
              </a:rPr>
              <a:t>7</a:t>
            </a:r>
            <a:r>
              <a:rPr sz="2200" spc="-20" dirty="0"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1	</a:t>
            </a:r>
            <a:r>
              <a:rPr sz="2200" spc="5" dirty="0">
                <a:latin typeface="Calibri"/>
                <a:cs typeface="Calibri"/>
              </a:rPr>
              <a:t>0</a:t>
            </a:r>
            <a:r>
              <a:rPr sz="2200" spc="-5" dirty="0">
                <a:latin typeface="Calibri"/>
                <a:cs typeface="Calibri"/>
              </a:rPr>
              <a:t>.</a:t>
            </a:r>
            <a:r>
              <a:rPr sz="2200" spc="-20" dirty="0">
                <a:latin typeface="Calibri"/>
                <a:cs typeface="Calibri"/>
              </a:rPr>
              <a:t>3</a:t>
            </a:r>
            <a:r>
              <a:rPr sz="2200" spc="5" dirty="0">
                <a:latin typeface="Calibri"/>
                <a:cs typeface="Calibri"/>
              </a:rPr>
              <a:t>97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5EBEF-0186-4FF3-80B8-BDDDD925613B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  <p:pic>
        <p:nvPicPr>
          <p:cNvPr id="2050" name="Picture 2" descr="gonys - Liberal Dictionary">
            <a:extLst>
              <a:ext uri="{FF2B5EF4-FFF2-40B4-BE49-F238E27FC236}">
                <a16:creationId xmlns:a16="http://schemas.microsoft.com/office/drawing/2014/main" id="{61AFD70D-E31A-460A-9B7C-E10F0B1FE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4" r="8965" b="60470"/>
          <a:stretch/>
        </p:blipFill>
        <p:spPr bwMode="auto">
          <a:xfrm>
            <a:off x="304800" y="3074188"/>
            <a:ext cx="3810000" cy="25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72235" y="1213320"/>
            <a:ext cx="8533130" cy="68659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60"/>
              </a:spcBef>
            </a:pPr>
            <a:r>
              <a:rPr sz="2200" spc="-5" dirty="0">
                <a:latin typeface="Calibri"/>
                <a:cs typeface="Calibri"/>
              </a:rPr>
              <a:t>Example </a:t>
            </a:r>
            <a:r>
              <a:rPr sz="2200" spc="-10" dirty="0">
                <a:latin typeface="Calibri"/>
                <a:cs typeface="Calibri"/>
              </a:rPr>
              <a:t>2: </a:t>
            </a:r>
            <a:r>
              <a:rPr sz="2200" spc="-5" dirty="0">
                <a:latin typeface="Calibri"/>
                <a:cs typeface="Calibri"/>
              </a:rPr>
              <a:t>197146 traits </a:t>
            </a:r>
            <a:r>
              <a:rPr sz="2200" spc="-1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1387 </a:t>
            </a:r>
            <a:r>
              <a:rPr sz="2200" spc="-5" dirty="0">
                <a:latin typeface="Calibri"/>
                <a:cs typeface="Calibri"/>
              </a:rPr>
              <a:t>individual </a:t>
            </a:r>
            <a:r>
              <a:rPr sz="2200" dirty="0">
                <a:latin typeface="Calibri"/>
                <a:cs typeface="Calibri"/>
              </a:rPr>
              <a:t>humans </a:t>
            </a:r>
            <a:r>
              <a:rPr sz="2200" spc="-5" dirty="0">
                <a:latin typeface="Calibri"/>
                <a:cs typeface="Calibri"/>
              </a:rPr>
              <a:t>sampled </a:t>
            </a:r>
            <a:r>
              <a:rPr sz="2200" spc="-10" dirty="0">
                <a:latin typeface="Calibri"/>
                <a:cs typeface="Calibri"/>
              </a:rPr>
              <a:t>from </a:t>
            </a:r>
            <a:r>
              <a:rPr sz="2200" dirty="0">
                <a:latin typeface="Calibri"/>
                <a:cs typeface="Calibri"/>
              </a:rPr>
              <a:t>Europe.  Data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spc="-5" dirty="0">
                <a:latin typeface="Calibri"/>
                <a:cs typeface="Calibri"/>
              </a:rPr>
              <a:t>loci (nucleotides) </a:t>
            </a:r>
            <a:r>
              <a:rPr sz="2200" spc="-1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human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genome.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9D44F-D211-4D79-BB68-C2181636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209800"/>
            <a:ext cx="5149216" cy="4583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96E95-AE5C-499B-9D23-172C4BBF5742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99AEB-D6CF-45B2-ADCE-14BE126BEEB3}"/>
              </a:ext>
            </a:extLst>
          </p:cNvPr>
          <p:cNvSpPr txBox="1"/>
          <p:nvPr/>
        </p:nvSpPr>
        <p:spPr>
          <a:xfrm>
            <a:off x="118597" y="2223550"/>
            <a:ext cx="54864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At every locus, individuals of genotypes  AA, Aa and aa are scored as 0, 1 and 2.</a:t>
            </a:r>
          </a:p>
          <a:p>
            <a:endParaRPr lang="en-GB" sz="2400" dirty="0"/>
          </a:p>
          <a:p>
            <a:r>
              <a:rPr lang="en-GB" sz="2400" dirty="0"/>
              <a:t>The covariance matrix is  197146 × 197146 in size.</a:t>
            </a:r>
          </a:p>
          <a:p>
            <a:endParaRPr lang="en-GB" sz="2400" dirty="0"/>
          </a:p>
          <a:p>
            <a:r>
              <a:rPr lang="en-GB" sz="2400" dirty="0"/>
              <a:t>PC1 and PC2 are illustrated.  Points are individuals.</a:t>
            </a:r>
          </a:p>
          <a:p>
            <a:r>
              <a:rPr lang="en-GB" sz="2400" dirty="0" err="1"/>
              <a:t>Colors</a:t>
            </a:r>
            <a:r>
              <a:rPr lang="en-GB" sz="2400" dirty="0"/>
              <a:t> are countries.  Circles are country means.</a:t>
            </a:r>
          </a:p>
          <a:p>
            <a:endParaRPr lang="en-GB" sz="2400" dirty="0"/>
          </a:p>
          <a:p>
            <a:r>
              <a:rPr lang="en-GB" sz="2400" dirty="0"/>
              <a:t>Individuals cluster by country.</a:t>
            </a:r>
          </a:p>
          <a:p>
            <a:endParaRPr lang="en-GB" sz="2400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9C9284C0-8B14-483B-84A6-5F051A79D72E}"/>
              </a:ext>
            </a:extLst>
          </p:cNvPr>
          <p:cNvSpPr txBox="1"/>
          <p:nvPr/>
        </p:nvSpPr>
        <p:spPr>
          <a:xfrm>
            <a:off x="6667817" y="6813624"/>
            <a:ext cx="3091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Novembre </a:t>
            </a:r>
            <a:r>
              <a:rPr dirty="0">
                <a:latin typeface="Calibri"/>
                <a:cs typeface="Calibri"/>
              </a:rPr>
              <a:t>et al </a:t>
            </a:r>
            <a:r>
              <a:rPr spc="-5" dirty="0">
                <a:latin typeface="Calibri"/>
                <a:cs typeface="Calibri"/>
              </a:rPr>
              <a:t>(2008)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Nature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5029200" y="2590800"/>
            <a:ext cx="5629132" cy="432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6400" y="1703547"/>
            <a:ext cx="9226550" cy="347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800"/>
              </a:lnSpc>
            </a:pP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authors rotated </a:t>
            </a:r>
            <a:r>
              <a:rPr lang="en-US" sz="2200" spc="-5" dirty="0">
                <a:latin typeface="Calibri"/>
                <a:cs typeface="Calibri"/>
              </a:rPr>
              <a:t>the figure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placed </a:t>
            </a: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spc="-10" dirty="0">
                <a:latin typeface="Calibri"/>
                <a:cs typeface="Calibri"/>
              </a:rPr>
              <a:t>next </a:t>
            </a:r>
            <a:r>
              <a:rPr sz="2200" dirty="0">
                <a:latin typeface="Calibri"/>
                <a:cs typeface="Calibri"/>
              </a:rPr>
              <a:t>to a </a:t>
            </a:r>
            <a:r>
              <a:rPr sz="2200" spc="5" dirty="0">
                <a:latin typeface="Calibri"/>
                <a:cs typeface="Calibri"/>
              </a:rPr>
              <a:t>map of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Europe.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2200" y="6930132"/>
            <a:ext cx="309118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Calibri"/>
                <a:cs typeface="Calibri"/>
              </a:rPr>
              <a:t>Novembre </a:t>
            </a:r>
            <a:r>
              <a:rPr dirty="0">
                <a:latin typeface="Calibri"/>
                <a:cs typeface="Calibri"/>
              </a:rPr>
              <a:t>et al </a:t>
            </a:r>
            <a:r>
              <a:rPr spc="-5" dirty="0">
                <a:latin typeface="Calibri"/>
                <a:cs typeface="Calibri"/>
              </a:rPr>
              <a:t>(2008)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Nature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C4C99-9C50-44E2-B309-59C7871C642C}"/>
              </a:ext>
            </a:extLst>
          </p:cNvPr>
          <p:cNvSpPr txBox="1"/>
          <p:nvPr/>
        </p:nvSpPr>
        <p:spPr>
          <a:xfrm>
            <a:off x="533400" y="2514600"/>
            <a:ext cx="4267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A strong correspondence was observed  between position of individuals in PC1 and PC2 space and geographical map position</a:t>
            </a:r>
          </a:p>
          <a:p>
            <a:endParaRPr lang="en-GB" sz="2400" dirty="0"/>
          </a:p>
          <a:p>
            <a:r>
              <a:rPr lang="en-GB" sz="2400" dirty="0"/>
              <a:t>Land configuration influenced patterns of gene flow between countries…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3AA3E-93AF-470D-ACA6-F549BC3655F2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4872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Discriminant function analysis,</a:t>
            </a:r>
            <a:r>
              <a:rPr spc="5" dirty="0"/>
              <a:t> </a:t>
            </a:r>
            <a:r>
              <a:rPr spc="-5" dirty="0"/>
              <a:t>quickly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130299"/>
            <a:ext cx="9180830" cy="1727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i="1" spc="-5" dirty="0">
                <a:latin typeface="Calibri"/>
                <a:cs typeface="Calibri"/>
              </a:rPr>
              <a:t>Discriminant function </a:t>
            </a:r>
            <a:r>
              <a:rPr sz="2200" i="1" spc="-10" dirty="0">
                <a:latin typeface="Calibri"/>
                <a:cs typeface="Calibri"/>
              </a:rPr>
              <a:t>analysis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for classification </a:t>
            </a:r>
            <a:r>
              <a:rPr sz="2200" spc="-10" dirty="0">
                <a:latin typeface="Calibri"/>
                <a:cs typeface="Calibri"/>
              </a:rPr>
              <a:t>rather </a:t>
            </a:r>
            <a:r>
              <a:rPr sz="2200" dirty="0">
                <a:latin typeface="Calibri"/>
                <a:cs typeface="Calibri"/>
              </a:rPr>
              <a:t>than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ordination.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2200" spc="-5" dirty="0">
                <a:latin typeface="Calibri"/>
                <a:cs typeface="Calibri"/>
              </a:rPr>
              <a:t>It finds axes that maximally separate two </a:t>
            </a:r>
            <a:r>
              <a:rPr sz="2200" spc="5" dirty="0">
                <a:latin typeface="Calibri"/>
                <a:cs typeface="Calibri"/>
              </a:rPr>
              <a:t>or </a:t>
            </a:r>
            <a:r>
              <a:rPr sz="2200" spc="-5" dirty="0">
                <a:latin typeface="Calibri"/>
                <a:cs typeface="Calibri"/>
              </a:rPr>
              <a:t>more 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previously identified groups</a:t>
            </a:r>
            <a:r>
              <a:rPr sz="2200" spc="-5" dirty="0">
                <a:latin typeface="Calibri"/>
                <a:cs typeface="Calibri"/>
              </a:rPr>
              <a:t>. It  finds </a:t>
            </a:r>
            <a:r>
              <a:rPr sz="2200" dirty="0">
                <a:latin typeface="Calibri"/>
                <a:cs typeface="Calibri"/>
              </a:rPr>
              <a:t>axes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latin typeface="Calibri"/>
                <a:cs typeface="Calibri"/>
              </a:rPr>
              <a:t>maximize variation </a:t>
            </a:r>
            <a:r>
              <a:rPr sz="2200" spc="-5" dirty="0">
                <a:latin typeface="Calibri"/>
                <a:cs typeface="Calibri"/>
              </a:rPr>
              <a:t>among groups relative </a:t>
            </a:r>
            <a:r>
              <a:rPr sz="220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variation between  groups. These axes </a:t>
            </a:r>
            <a:r>
              <a:rPr sz="2200" spc="-10" dirty="0">
                <a:latin typeface="Calibri"/>
                <a:cs typeface="Calibri"/>
              </a:rPr>
              <a:t>can </a:t>
            </a:r>
            <a:r>
              <a:rPr sz="2200" spc="-5" dirty="0">
                <a:latin typeface="Calibri"/>
                <a:cs typeface="Calibri"/>
              </a:rPr>
              <a:t>then be </a:t>
            </a:r>
            <a:r>
              <a:rPr sz="2200" dirty="0">
                <a:latin typeface="Calibri"/>
                <a:cs typeface="Calibri"/>
              </a:rPr>
              <a:t>used </a:t>
            </a:r>
            <a:r>
              <a:rPr sz="2200" spc="-1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classify </a:t>
            </a:r>
            <a:r>
              <a:rPr sz="2200" spc="-10" dirty="0">
                <a:latin typeface="Calibri"/>
                <a:cs typeface="Calibri"/>
              </a:rPr>
              <a:t>new </a:t>
            </a:r>
            <a:r>
              <a:rPr sz="2200" spc="-5" dirty="0">
                <a:latin typeface="Calibri"/>
                <a:cs typeface="Calibri"/>
              </a:rPr>
              <a:t>observations </a:t>
            </a:r>
            <a:r>
              <a:rPr sz="2200" spc="-10" dirty="0">
                <a:latin typeface="Calibri"/>
                <a:cs typeface="Calibri"/>
              </a:rPr>
              <a:t>into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same  </a:t>
            </a:r>
            <a:r>
              <a:rPr sz="2200" spc="-5" dirty="0">
                <a:latin typeface="Calibri"/>
                <a:cs typeface="Calibri"/>
              </a:rPr>
              <a:t>groups.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B907C-8FCC-4D5C-8B1A-C7CD03DB2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048000"/>
            <a:ext cx="4698769" cy="38864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37319"/>
            <a:ext cx="9034780" cy="119634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-5" dirty="0"/>
              <a:t>Discriminant function</a:t>
            </a:r>
            <a:r>
              <a:rPr spc="-20" dirty="0"/>
              <a:t> </a:t>
            </a:r>
            <a:r>
              <a:rPr spc="-5" dirty="0"/>
              <a:t>analysis</a:t>
            </a:r>
          </a:p>
          <a:p>
            <a:pPr marL="12700" marR="5080">
              <a:lnSpc>
                <a:spcPct val="101800"/>
              </a:lnSpc>
              <a:spcBef>
                <a:spcPts val="440"/>
              </a:spcBef>
            </a:pPr>
            <a:r>
              <a:rPr sz="2200" b="0" dirty="0">
                <a:latin typeface="Calibri"/>
                <a:cs typeface="Calibri"/>
              </a:rPr>
              <a:t>In </a:t>
            </a:r>
            <a:r>
              <a:rPr sz="2200" b="0" spc="-5" dirty="0">
                <a:latin typeface="Calibri"/>
                <a:cs typeface="Calibri"/>
              </a:rPr>
              <a:t>contrast, principal component analysis ignores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groups, and </a:t>
            </a:r>
            <a:r>
              <a:rPr sz="2200" b="0" dirty="0">
                <a:latin typeface="Calibri"/>
                <a:cs typeface="Calibri"/>
              </a:rPr>
              <a:t>only </a:t>
            </a:r>
            <a:r>
              <a:rPr sz="2200" b="0" spc="-5" dirty="0">
                <a:latin typeface="Calibri"/>
                <a:cs typeface="Calibri"/>
              </a:rPr>
              <a:t>finds </a:t>
            </a:r>
            <a:r>
              <a:rPr sz="2200" b="0" dirty="0">
                <a:latin typeface="Calibri"/>
                <a:cs typeface="Calibri"/>
              </a:rPr>
              <a:t>the  directions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5" dirty="0">
                <a:latin typeface="Calibri"/>
                <a:cs typeface="Calibri"/>
              </a:rPr>
              <a:t>maximum total</a:t>
            </a:r>
            <a:r>
              <a:rPr sz="2200" b="0" spc="-60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variance,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E42E8-6080-4883-B860-24B40D22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209800"/>
            <a:ext cx="5602098" cy="48135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00200" y="1905000"/>
            <a:ext cx="7162800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14"/>
              </a:spcBef>
              <a:buFont typeface="Symbol"/>
              <a:buChar char=""/>
              <a:tabLst>
                <a:tab pos="241300" algn="l"/>
              </a:tabLst>
            </a:pPr>
            <a:endParaRPr lang="en-US"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614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Why </a:t>
            </a:r>
            <a:r>
              <a:rPr sz="2800" spc="-15" dirty="0">
                <a:latin typeface="Calibri"/>
                <a:cs typeface="Calibri"/>
              </a:rPr>
              <a:t>do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multivariate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analysis</a:t>
            </a:r>
            <a:r>
              <a:rPr lang="en-US" sz="2800" spc="-5" dirty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85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Ordination, classification, </a:t>
            </a:r>
            <a:r>
              <a:rPr sz="2800" dirty="0">
                <a:latin typeface="Calibri"/>
                <a:cs typeface="Calibri"/>
              </a:rPr>
              <a:t>model</a:t>
            </a:r>
            <a:r>
              <a:rPr sz="2800" spc="-5" dirty="0">
                <a:latin typeface="Calibri"/>
                <a:cs typeface="Calibri"/>
              </a:rPr>
              <a:t> fitting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6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Principal component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analysis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6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Discriminant analysis,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quickly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6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Species </a:t>
            </a:r>
            <a:r>
              <a:rPr sz="2800" spc="-5" dirty="0">
                <a:latin typeface="Calibri"/>
                <a:cs typeface="Calibri"/>
              </a:rPr>
              <a:t>presence/absence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</a:p>
          <a:p>
            <a:pPr marL="355600" indent="-342900">
              <a:lnSpc>
                <a:spcPct val="100000"/>
              </a:lnSpc>
              <a:spcBef>
                <a:spcPts val="1585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Distance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data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228716-C180-4979-8D04-431376BB2BAD}"/>
              </a:ext>
            </a:extLst>
          </p:cNvPr>
          <p:cNvSpPr txBox="1"/>
          <p:nvPr/>
        </p:nvSpPr>
        <p:spPr>
          <a:xfrm>
            <a:off x="1143000" y="685800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dirty="0">
                <a:latin typeface="Calibri"/>
                <a:cs typeface="Calibri"/>
              </a:rPr>
              <a:t>Outline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37319"/>
            <a:ext cx="9264650" cy="15379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-5" dirty="0"/>
              <a:t>Discriminant function</a:t>
            </a:r>
            <a:r>
              <a:rPr spc="-20" dirty="0"/>
              <a:t> </a:t>
            </a:r>
            <a:r>
              <a:rPr spc="-5" dirty="0"/>
              <a:t>analysis</a:t>
            </a:r>
          </a:p>
          <a:p>
            <a:pPr marL="12700" marR="5080">
              <a:lnSpc>
                <a:spcPct val="101800"/>
              </a:lnSpc>
              <a:spcBef>
                <a:spcPts val="440"/>
              </a:spcBef>
              <a:tabLst>
                <a:tab pos="990600" algn="l"/>
              </a:tabLst>
            </a:pPr>
            <a:r>
              <a:rPr sz="2200" b="0" spc="-5" dirty="0">
                <a:latin typeface="Calibri"/>
                <a:cs typeface="Calibri"/>
              </a:rPr>
              <a:t>Discriminant function </a:t>
            </a:r>
            <a:r>
              <a:rPr sz="2200" b="0" spc="-10" dirty="0">
                <a:latin typeface="Calibri"/>
                <a:cs typeface="Calibri"/>
              </a:rPr>
              <a:t>analysis </a:t>
            </a:r>
            <a:r>
              <a:rPr sz="2200" b="0" spc="-5" dirty="0">
                <a:latin typeface="Calibri"/>
                <a:cs typeface="Calibri"/>
              </a:rPr>
              <a:t>explicitly finds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axes that best separate </a:t>
            </a:r>
            <a:r>
              <a:rPr sz="2200" b="0" dirty="0">
                <a:latin typeface="Calibri"/>
                <a:cs typeface="Calibri"/>
              </a:rPr>
              <a:t>the  </a:t>
            </a:r>
            <a:r>
              <a:rPr sz="2200" b="0" spc="-5" dirty="0">
                <a:latin typeface="Calibri"/>
                <a:cs typeface="Calibri"/>
              </a:rPr>
              <a:t>groups.	It </a:t>
            </a:r>
            <a:r>
              <a:rPr sz="2200" b="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doesn’t</a:t>
            </a:r>
            <a:r>
              <a:rPr sz="2200" b="0" spc="-10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do this simply </a:t>
            </a:r>
            <a:r>
              <a:rPr sz="2200" b="0" spc="-15" dirty="0">
                <a:latin typeface="Calibri"/>
                <a:cs typeface="Calibri"/>
              </a:rPr>
              <a:t>by </a:t>
            </a:r>
            <a:r>
              <a:rPr sz="2200" b="0" spc="-5" dirty="0">
                <a:latin typeface="Calibri"/>
                <a:cs typeface="Calibri"/>
              </a:rPr>
              <a:t>finding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direction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biggest </a:t>
            </a:r>
            <a:r>
              <a:rPr sz="2200" b="0" spc="-10" dirty="0">
                <a:latin typeface="Calibri"/>
                <a:cs typeface="Calibri"/>
              </a:rPr>
              <a:t>difference  </a:t>
            </a:r>
            <a:r>
              <a:rPr sz="2200" b="0" dirty="0">
                <a:latin typeface="Calibri"/>
                <a:cs typeface="Calibri"/>
              </a:rPr>
              <a:t>between</a:t>
            </a:r>
            <a:r>
              <a:rPr sz="2200" b="0" spc="-35" dirty="0">
                <a:latin typeface="Calibri"/>
                <a:cs typeface="Calibri"/>
              </a:rPr>
              <a:t> </a:t>
            </a:r>
            <a:r>
              <a:rPr sz="2200" b="0" dirty="0">
                <a:latin typeface="Calibri"/>
                <a:cs typeface="Calibri"/>
              </a:rPr>
              <a:t>means.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70965-DDA1-4B66-8DDC-3BAC4F58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82" y="2286000"/>
            <a:ext cx="5525436" cy="46611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37319"/>
            <a:ext cx="8519795" cy="12484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-5" dirty="0"/>
              <a:t>Discriminant function</a:t>
            </a:r>
            <a:r>
              <a:rPr spc="-15" dirty="0"/>
              <a:t> </a:t>
            </a:r>
            <a:r>
              <a:rPr spc="-5" dirty="0"/>
              <a:t>analysis</a:t>
            </a:r>
          </a:p>
          <a:p>
            <a:pPr marL="12700" marR="5080">
              <a:lnSpc>
                <a:spcPct val="117300"/>
              </a:lnSpc>
              <a:spcBef>
                <a:spcPts val="30"/>
              </a:spcBef>
            </a:pPr>
            <a:r>
              <a:rPr sz="2200" b="0" dirty="0">
                <a:latin typeface="Calibri"/>
                <a:cs typeface="Calibri"/>
              </a:rPr>
              <a:t>Instead, </a:t>
            </a:r>
            <a:r>
              <a:rPr sz="2200" b="0" spc="-5" dirty="0">
                <a:latin typeface="Calibri"/>
                <a:cs typeface="Calibri"/>
              </a:rPr>
              <a:t>it finds </a:t>
            </a:r>
            <a:r>
              <a:rPr sz="2200" b="0" dirty="0">
                <a:latin typeface="Calibri"/>
                <a:cs typeface="Calibri"/>
              </a:rPr>
              <a:t>the axes </a:t>
            </a:r>
            <a:r>
              <a:rPr sz="2200" b="0" spc="-10" dirty="0">
                <a:latin typeface="Calibri"/>
                <a:cs typeface="Calibri"/>
              </a:rPr>
              <a:t>that </a:t>
            </a:r>
            <a:r>
              <a:rPr sz="2200" b="0" dirty="0">
                <a:latin typeface="Calibri"/>
                <a:cs typeface="Calibri"/>
              </a:rPr>
              <a:t>best </a:t>
            </a:r>
            <a:r>
              <a:rPr sz="2200" b="0" spc="-5" dirty="0">
                <a:latin typeface="Calibri"/>
                <a:cs typeface="Calibri"/>
              </a:rPr>
              <a:t>separate groups relative </a:t>
            </a:r>
            <a:r>
              <a:rPr sz="2200" b="0" spc="-10" dirty="0">
                <a:latin typeface="Calibri"/>
                <a:cs typeface="Calibri"/>
              </a:rPr>
              <a:t>to </a:t>
            </a:r>
            <a:r>
              <a:rPr sz="2200" b="0" spc="-5" dirty="0">
                <a:latin typeface="Calibri"/>
                <a:cs typeface="Calibri"/>
              </a:rPr>
              <a:t>within-group  variation.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7E323-B92E-4D06-9702-2F4A3CBD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731" y="1981200"/>
            <a:ext cx="5607338" cy="48516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37319"/>
            <a:ext cx="8621395" cy="119634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-5" dirty="0"/>
              <a:t>Discriminant function</a:t>
            </a:r>
            <a:r>
              <a:rPr spc="-20" dirty="0"/>
              <a:t> </a:t>
            </a:r>
            <a:r>
              <a:rPr spc="-5" dirty="0"/>
              <a:t>analysis</a:t>
            </a:r>
          </a:p>
          <a:p>
            <a:pPr marL="12700" marR="5080">
              <a:lnSpc>
                <a:spcPct val="101800"/>
              </a:lnSpc>
              <a:spcBef>
                <a:spcPts val="440"/>
              </a:spcBef>
            </a:pP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resulting </a:t>
            </a:r>
            <a:r>
              <a:rPr sz="2200" b="0" dirty="0">
                <a:latin typeface="Calibri"/>
                <a:cs typeface="Calibri"/>
              </a:rPr>
              <a:t>axes best </a:t>
            </a:r>
            <a:r>
              <a:rPr sz="2200" b="0" spc="-5" dirty="0">
                <a:latin typeface="Calibri"/>
                <a:cs typeface="Calibri"/>
              </a:rPr>
              <a:t>separate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groups </a:t>
            </a:r>
            <a:r>
              <a:rPr sz="2200" b="0" dirty="0">
                <a:latin typeface="Calibri"/>
                <a:cs typeface="Calibri"/>
              </a:rPr>
              <a:t>in the </a:t>
            </a:r>
            <a:r>
              <a:rPr sz="2200" b="0" spc="-5" dirty="0">
                <a:latin typeface="Calibri"/>
                <a:cs typeface="Calibri"/>
              </a:rPr>
              <a:t>data, and </a:t>
            </a:r>
            <a:r>
              <a:rPr sz="2200" b="0" dirty="0">
                <a:latin typeface="Calibri"/>
                <a:cs typeface="Calibri"/>
              </a:rPr>
              <a:t>can </a:t>
            </a:r>
            <a:r>
              <a:rPr sz="2200" b="0" spc="-5" dirty="0">
                <a:latin typeface="Calibri"/>
                <a:cs typeface="Calibri"/>
              </a:rPr>
              <a:t>be </a:t>
            </a:r>
            <a:r>
              <a:rPr sz="2200" b="0" dirty="0">
                <a:latin typeface="Calibri"/>
                <a:cs typeface="Calibri"/>
              </a:rPr>
              <a:t>used </a:t>
            </a:r>
            <a:r>
              <a:rPr sz="2200" b="0" spc="-5" dirty="0">
                <a:latin typeface="Calibri"/>
                <a:cs typeface="Calibri"/>
              </a:rPr>
              <a:t>for  classification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10" dirty="0">
                <a:latin typeface="Calibri"/>
                <a:cs typeface="Calibri"/>
              </a:rPr>
              <a:t>new</a:t>
            </a:r>
            <a:r>
              <a:rPr sz="2200" b="0" spc="-45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observations.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560D-F65D-4121-85E6-152DE9754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057400"/>
            <a:ext cx="5341890" cy="48707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37319"/>
            <a:ext cx="9498965" cy="1869743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/>
              <a:t>Correspondence</a:t>
            </a:r>
            <a:r>
              <a:rPr spc="-30" dirty="0"/>
              <a:t> </a:t>
            </a:r>
            <a:r>
              <a:rPr spc="-5" dirty="0"/>
              <a:t>Analysis</a:t>
            </a:r>
          </a:p>
          <a:p>
            <a:pPr marL="12700" marR="5080">
              <a:lnSpc>
                <a:spcPct val="101800"/>
              </a:lnSpc>
              <a:spcBef>
                <a:spcPts val="440"/>
              </a:spcBef>
            </a:pPr>
            <a:br>
              <a:rPr lang="en-US" sz="2200" b="0" spc="-5" dirty="0">
                <a:latin typeface="Calibri"/>
                <a:cs typeface="Calibri"/>
              </a:rPr>
            </a:br>
            <a:r>
              <a:rPr sz="2200" b="0" spc="-5" dirty="0">
                <a:latin typeface="Calibri"/>
                <a:cs typeface="Calibri"/>
              </a:rPr>
              <a:t>An ordination method </a:t>
            </a:r>
            <a:r>
              <a:rPr sz="2200" b="0" spc="-10" dirty="0">
                <a:latin typeface="Calibri"/>
                <a:cs typeface="Calibri"/>
              </a:rPr>
              <a:t>to </a:t>
            </a:r>
            <a:r>
              <a:rPr sz="2200" b="0" spc="-5" dirty="0">
                <a:latin typeface="Calibri"/>
                <a:cs typeface="Calibri"/>
              </a:rPr>
              <a:t>visualize </a:t>
            </a:r>
            <a:r>
              <a:rPr sz="2200" b="0" dirty="0">
                <a:latin typeface="Calibri"/>
                <a:cs typeface="Calibri"/>
              </a:rPr>
              <a:t>spatial </a:t>
            </a:r>
            <a:r>
              <a:rPr sz="2200" b="0" spc="-5" dirty="0">
                <a:latin typeface="Calibri"/>
                <a:cs typeface="Calibri"/>
              </a:rPr>
              <a:t>associations </a:t>
            </a:r>
            <a:r>
              <a:rPr sz="2200" b="0" dirty="0">
                <a:latin typeface="Calibri"/>
                <a:cs typeface="Calibri"/>
              </a:rPr>
              <a:t>between </a:t>
            </a:r>
            <a:r>
              <a:rPr sz="2200" b="0" spc="-5" dirty="0">
                <a:latin typeface="Calibri"/>
                <a:cs typeface="Calibri"/>
              </a:rPr>
              <a:t>species based </a:t>
            </a:r>
            <a:r>
              <a:rPr sz="2200" b="0" spc="5" dirty="0">
                <a:latin typeface="Calibri"/>
                <a:cs typeface="Calibri"/>
              </a:rPr>
              <a:t>on  </a:t>
            </a:r>
            <a:r>
              <a:rPr sz="2200" b="0" dirty="0">
                <a:latin typeface="Calibri"/>
                <a:cs typeface="Calibri"/>
              </a:rPr>
              <a:t>their </a:t>
            </a:r>
            <a:r>
              <a:rPr sz="2200" b="0" spc="-5" dirty="0">
                <a:latin typeface="Calibri"/>
                <a:cs typeface="Calibri"/>
              </a:rPr>
              <a:t>presence/absence (or abundance) </a:t>
            </a:r>
            <a:r>
              <a:rPr sz="2200" b="0" dirty="0">
                <a:latin typeface="Calibri"/>
                <a:cs typeface="Calibri"/>
              </a:rPr>
              <a:t>at sites. </a:t>
            </a:r>
            <a:r>
              <a:rPr sz="2200" b="0" spc="-5" dirty="0">
                <a:latin typeface="Calibri"/>
                <a:cs typeface="Calibri"/>
              </a:rPr>
              <a:t>Equivalently, </a:t>
            </a:r>
            <a:r>
              <a:rPr sz="2200" b="0" dirty="0">
                <a:latin typeface="Calibri"/>
                <a:cs typeface="Calibri"/>
              </a:rPr>
              <a:t>the method </a:t>
            </a:r>
            <a:r>
              <a:rPr sz="2200" b="0" spc="-5" dirty="0">
                <a:latin typeface="Calibri"/>
                <a:cs typeface="Calibri"/>
              </a:rPr>
              <a:t>visualizes  differences </a:t>
            </a:r>
            <a:r>
              <a:rPr sz="2200" b="0" dirty="0">
                <a:latin typeface="Calibri"/>
                <a:cs typeface="Calibri"/>
              </a:rPr>
              <a:t>among </a:t>
            </a:r>
            <a:r>
              <a:rPr sz="2200" b="0" spc="-5" dirty="0">
                <a:latin typeface="Calibri"/>
                <a:cs typeface="Calibri"/>
              </a:rPr>
              <a:t>sites </a:t>
            </a:r>
            <a:r>
              <a:rPr sz="2200" b="0" dirty="0">
                <a:latin typeface="Calibri"/>
                <a:cs typeface="Calibri"/>
              </a:rPr>
              <a:t>in the extent </a:t>
            </a:r>
            <a:r>
              <a:rPr sz="2200" b="0" spc="-10" dirty="0">
                <a:latin typeface="Calibri"/>
                <a:cs typeface="Calibri"/>
              </a:rPr>
              <a:t>to </a:t>
            </a:r>
            <a:r>
              <a:rPr sz="2200" b="0" dirty="0">
                <a:latin typeface="Calibri"/>
                <a:cs typeface="Calibri"/>
              </a:rPr>
              <a:t>which </a:t>
            </a:r>
            <a:r>
              <a:rPr sz="2200" b="0" spc="-5" dirty="0">
                <a:latin typeface="Calibri"/>
                <a:cs typeface="Calibri"/>
              </a:rPr>
              <a:t>they </a:t>
            </a:r>
            <a:r>
              <a:rPr sz="2200" b="0" spc="-10" dirty="0">
                <a:latin typeface="Calibri"/>
                <a:cs typeface="Calibri"/>
              </a:rPr>
              <a:t>share </a:t>
            </a: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same</a:t>
            </a:r>
            <a:r>
              <a:rPr sz="2200" b="0" spc="-50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species.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819" y="3048000"/>
            <a:ext cx="9293225" cy="3089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dirty="0">
                <a:latin typeface="Calibri"/>
                <a:cs typeface="Calibri"/>
              </a:rPr>
              <a:t>The method is </a:t>
            </a:r>
            <a:r>
              <a:rPr sz="2200" spc="-10" dirty="0">
                <a:latin typeface="Calibri"/>
                <a:cs typeface="Calibri"/>
              </a:rPr>
              <a:t>like principal </a:t>
            </a:r>
            <a:r>
              <a:rPr sz="2200" spc="-5" dirty="0">
                <a:latin typeface="Calibri"/>
                <a:cs typeface="Calibri"/>
              </a:rPr>
              <a:t>component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analysis.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latin typeface="Calibri"/>
              <a:cs typeface="Calibri"/>
            </a:endParaRPr>
          </a:p>
          <a:p>
            <a:pPr marL="12700" marR="5080">
              <a:lnSpc>
                <a:spcPct val="101499"/>
              </a:lnSpc>
            </a:pPr>
            <a:r>
              <a:rPr sz="2200" dirty="0">
                <a:latin typeface="Calibri"/>
                <a:cs typeface="Calibri"/>
              </a:rPr>
              <a:t>Instead </a:t>
            </a:r>
            <a:r>
              <a:rPr sz="2200" spc="-5" dirty="0">
                <a:latin typeface="Calibri"/>
                <a:cs typeface="Calibri"/>
              </a:rPr>
              <a:t>of using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covariance </a:t>
            </a:r>
            <a:r>
              <a:rPr sz="2200" dirty="0">
                <a:latin typeface="Calibri"/>
                <a:cs typeface="Calibri"/>
              </a:rPr>
              <a:t>matrix </a:t>
            </a:r>
            <a:r>
              <a:rPr sz="2200" spc="-5" dirty="0">
                <a:latin typeface="Calibri"/>
                <a:cs typeface="Calibri"/>
              </a:rPr>
              <a:t>describing association between pairs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traits  </a:t>
            </a:r>
            <a:r>
              <a:rPr sz="2200" dirty="0">
                <a:latin typeface="Calibri"/>
                <a:cs typeface="Calibri"/>
              </a:rPr>
              <a:t>(as in </a:t>
            </a:r>
            <a:r>
              <a:rPr sz="2200" spc="-5" dirty="0">
                <a:latin typeface="Calibri"/>
                <a:cs typeface="Calibri"/>
              </a:rPr>
              <a:t>PCA), correspondence </a:t>
            </a:r>
            <a:r>
              <a:rPr sz="2200" dirty="0">
                <a:latin typeface="Calibri"/>
                <a:cs typeface="Calibri"/>
              </a:rPr>
              <a:t>analysis uses a </a:t>
            </a:r>
            <a:r>
              <a:rPr sz="2200" spc="-5" dirty="0">
                <a:latin typeface="Calibri"/>
                <a:cs typeface="Calibri"/>
              </a:rPr>
              <a:t>contingency </a:t>
            </a:r>
            <a:r>
              <a:rPr sz="2200" spc="-10" dirty="0">
                <a:latin typeface="Calibri"/>
                <a:cs typeface="Calibri"/>
              </a:rPr>
              <a:t>table to </a:t>
            </a:r>
            <a:r>
              <a:rPr sz="2200" spc="-5" dirty="0">
                <a:latin typeface="Calibri"/>
                <a:cs typeface="Calibri"/>
              </a:rPr>
              <a:t>measure  </a:t>
            </a:r>
            <a:r>
              <a:rPr sz="2200" dirty="0">
                <a:latin typeface="Calibri"/>
                <a:cs typeface="Calibri"/>
              </a:rPr>
              <a:t>association </a:t>
            </a:r>
            <a:r>
              <a:rPr sz="2200" spc="-5" dirty="0">
                <a:latin typeface="Calibri"/>
                <a:cs typeface="Calibri"/>
              </a:rPr>
              <a:t>between all </a:t>
            </a:r>
            <a:r>
              <a:rPr sz="2200" spc="-10" dirty="0">
                <a:latin typeface="Calibri"/>
                <a:cs typeface="Calibri"/>
              </a:rPr>
              <a:t>pairs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species </a:t>
            </a:r>
            <a:r>
              <a:rPr sz="2200" dirty="0">
                <a:latin typeface="Calibri"/>
                <a:cs typeface="Calibri"/>
              </a:rPr>
              <a:t>based </a:t>
            </a:r>
            <a:r>
              <a:rPr sz="2200" spc="5" dirty="0">
                <a:latin typeface="Calibri"/>
                <a:cs typeface="Calibri"/>
              </a:rPr>
              <a:t>on </a:t>
            </a:r>
            <a:r>
              <a:rPr sz="2200" dirty="0">
                <a:latin typeface="Calibri"/>
                <a:cs typeface="Calibri"/>
              </a:rPr>
              <a:t>their frequency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co-ocurrence  </a:t>
            </a:r>
            <a:r>
              <a:rPr sz="2200" dirty="0">
                <a:latin typeface="Calibri"/>
                <a:cs typeface="Calibri"/>
              </a:rPr>
              <a:t>(measured </a:t>
            </a:r>
            <a:r>
              <a:rPr sz="2200" spc="-5" dirty="0">
                <a:latin typeface="Calibri"/>
                <a:cs typeface="Calibri"/>
              </a:rPr>
              <a:t>relative </a:t>
            </a:r>
            <a:r>
              <a:rPr sz="2200" spc="-10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co-occurrence expected under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independence).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 dirty="0">
              <a:latin typeface="Calibri"/>
              <a:cs typeface="Calibri"/>
            </a:endParaRPr>
          </a:p>
          <a:p>
            <a:pPr marL="12700" marR="647065">
              <a:lnSpc>
                <a:spcPct val="101800"/>
              </a:lnSpc>
            </a:pPr>
            <a:r>
              <a:rPr sz="2200" spc="-5" dirty="0">
                <a:latin typeface="Calibri"/>
                <a:cs typeface="Calibri"/>
              </a:rPr>
              <a:t>Equivalently, it </a:t>
            </a:r>
            <a:r>
              <a:rPr sz="2200" dirty="0">
                <a:latin typeface="Calibri"/>
                <a:cs typeface="Calibri"/>
              </a:rPr>
              <a:t>measured </a:t>
            </a:r>
            <a:r>
              <a:rPr sz="2200" spc="-5" dirty="0">
                <a:latin typeface="Calibri"/>
                <a:cs typeface="Calibri"/>
              </a:rPr>
              <a:t>association between all </a:t>
            </a:r>
            <a:r>
              <a:rPr sz="2200" spc="-10" dirty="0">
                <a:latin typeface="Calibri"/>
                <a:cs typeface="Calibri"/>
              </a:rPr>
              <a:t>pairs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sites based </a:t>
            </a:r>
            <a:r>
              <a:rPr sz="2200" spc="5" dirty="0">
                <a:latin typeface="Calibri"/>
                <a:cs typeface="Calibri"/>
              </a:rPr>
              <a:t>on </a:t>
            </a:r>
            <a:r>
              <a:rPr sz="2200" spc="-10" dirty="0">
                <a:latin typeface="Calibri"/>
                <a:cs typeface="Calibri"/>
              </a:rPr>
              <a:t>the  </a:t>
            </a:r>
            <a:r>
              <a:rPr sz="2200" dirty="0">
                <a:latin typeface="Calibri"/>
                <a:cs typeface="Calibri"/>
              </a:rPr>
              <a:t>number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shared species (relative </a:t>
            </a:r>
            <a:r>
              <a:rPr sz="2200" spc="-10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random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expectation).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319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Correspondence</a:t>
            </a:r>
            <a:r>
              <a:rPr spc="-95" dirty="0"/>
              <a:t> </a:t>
            </a:r>
            <a:r>
              <a:rPr spc="-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471675"/>
            <a:ext cx="9260840" cy="104521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60"/>
              </a:spcBef>
            </a:pPr>
            <a:r>
              <a:rPr sz="2200" dirty="0">
                <a:latin typeface="Calibri"/>
                <a:cs typeface="Calibri"/>
              </a:rPr>
              <a:t>Example: </a:t>
            </a:r>
            <a:r>
              <a:rPr sz="2200" spc="-5" dirty="0">
                <a:latin typeface="Calibri"/>
                <a:cs typeface="Calibri"/>
              </a:rPr>
              <a:t>Presence/absence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16 </a:t>
            </a:r>
            <a:r>
              <a:rPr sz="2200" spc="-5" dirty="0">
                <a:latin typeface="Calibri"/>
                <a:cs typeface="Calibri"/>
              </a:rPr>
              <a:t>ant species </a:t>
            </a:r>
            <a:r>
              <a:rPr sz="2200" dirty="0">
                <a:latin typeface="Calibri"/>
                <a:cs typeface="Calibri"/>
              </a:rPr>
              <a:t>in 4 </a:t>
            </a:r>
            <a:r>
              <a:rPr sz="2200" spc="-5" dirty="0">
                <a:latin typeface="Calibri"/>
                <a:cs typeface="Calibri"/>
              </a:rPr>
              <a:t>geographic </a:t>
            </a:r>
            <a:r>
              <a:rPr sz="2200" dirty="0">
                <a:latin typeface="Calibri"/>
                <a:cs typeface="Calibri"/>
              </a:rPr>
              <a:t>regions </a:t>
            </a:r>
            <a:r>
              <a:rPr sz="2200" spc="-5" dirty="0">
                <a:latin typeface="Calibri"/>
                <a:cs typeface="Calibri"/>
              </a:rPr>
              <a:t>(Gotelli </a:t>
            </a:r>
            <a:r>
              <a:rPr sz="2200" spc="-10" dirty="0">
                <a:latin typeface="Calibri"/>
                <a:cs typeface="Calibri"/>
              </a:rPr>
              <a:t>and  </a:t>
            </a:r>
            <a:r>
              <a:rPr sz="2200" dirty="0">
                <a:latin typeface="Calibri"/>
                <a:cs typeface="Calibri"/>
              </a:rPr>
              <a:t>Ellison 2004). In </a:t>
            </a:r>
            <a:r>
              <a:rPr sz="2200" spc="-5" dirty="0">
                <a:latin typeface="Calibri"/>
                <a:cs typeface="Calibri"/>
              </a:rPr>
              <a:t>this matrix,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sites </a:t>
            </a:r>
            <a:r>
              <a:rPr sz="2200" dirty="0">
                <a:latin typeface="Calibri"/>
                <a:cs typeface="Calibri"/>
              </a:rPr>
              <a:t>are the </a:t>
            </a:r>
            <a:r>
              <a:rPr sz="2200" spc="-5" dirty="0">
                <a:latin typeface="Calibri"/>
                <a:cs typeface="Calibri"/>
              </a:rPr>
              <a:t>spatial </a:t>
            </a:r>
            <a:r>
              <a:rPr sz="2200" spc="-10" dirty="0">
                <a:latin typeface="Calibri"/>
                <a:cs typeface="Calibri"/>
              </a:rPr>
              <a:t>units,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species </a:t>
            </a:r>
            <a:r>
              <a:rPr sz="2200" spc="-10" dirty="0">
                <a:latin typeface="Calibri"/>
                <a:cs typeface="Calibri"/>
              </a:rPr>
              <a:t>are the  </a:t>
            </a:r>
            <a:r>
              <a:rPr sz="2200" dirty="0">
                <a:latin typeface="Calibri"/>
                <a:cs typeface="Calibri"/>
              </a:rPr>
              <a:t>variables. The </a:t>
            </a:r>
            <a:r>
              <a:rPr sz="2200" spc="-10" dirty="0">
                <a:latin typeface="Calibri"/>
                <a:cs typeface="Calibri"/>
              </a:rPr>
              <a:t>data </a:t>
            </a:r>
            <a:r>
              <a:rPr sz="2200" dirty="0">
                <a:latin typeface="Calibri"/>
                <a:cs typeface="Calibri"/>
              </a:rPr>
              <a:t>are 1 </a:t>
            </a:r>
            <a:r>
              <a:rPr sz="2200" spc="-5" dirty="0">
                <a:latin typeface="Calibri"/>
                <a:cs typeface="Calibri"/>
              </a:rPr>
              <a:t>(species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present) </a:t>
            </a:r>
            <a:r>
              <a:rPr sz="2200" spc="5" dirty="0">
                <a:latin typeface="Calibri"/>
                <a:cs typeface="Calibri"/>
              </a:rPr>
              <a:t>or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0.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8252" y="3093212"/>
            <a:ext cx="34480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latin typeface="Calibri"/>
                <a:cs typeface="Calibri"/>
              </a:rPr>
              <a:t>S</a:t>
            </a:r>
            <a:r>
              <a:rPr sz="1600" b="1" spc="-15" dirty="0">
                <a:latin typeface="Calibri"/>
                <a:cs typeface="Calibri"/>
              </a:rPr>
              <a:t>i</a:t>
            </a:r>
            <a:r>
              <a:rPr sz="1600" b="1" spc="-5" dirty="0">
                <a:latin typeface="Calibri"/>
                <a:cs typeface="Calibri"/>
              </a:rPr>
              <a:t>t</a:t>
            </a:r>
            <a:r>
              <a:rPr sz="1600" b="1" dirty="0"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8076" y="2840227"/>
            <a:ext cx="6063615" cy="523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00355" algn="ctr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Calibri"/>
                <a:cs typeface="Calibri"/>
              </a:rPr>
              <a:t>VARIABLES </a:t>
            </a:r>
            <a:r>
              <a:rPr sz="1600" b="1" dirty="0">
                <a:latin typeface="Calibri"/>
                <a:cs typeface="Calibri"/>
              </a:rPr>
              <a:t>(ant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species)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  <a:tabLst>
                <a:tab pos="353695" algn="l"/>
                <a:tab pos="695325" algn="l"/>
                <a:tab pos="1033144" algn="l"/>
                <a:tab pos="1374775" algn="l"/>
                <a:tab pos="1716405" algn="l"/>
                <a:tab pos="2057400" algn="l"/>
                <a:tab pos="2399030" algn="l"/>
                <a:tab pos="2740025" algn="l"/>
                <a:tab pos="3081655" algn="l"/>
                <a:tab pos="3523615" algn="l"/>
                <a:tab pos="3968750" algn="l"/>
                <a:tab pos="4413885" algn="l"/>
                <a:tab pos="4855845" algn="l"/>
                <a:tab pos="5300345" algn="l"/>
                <a:tab pos="5742305" algn="l"/>
              </a:tabLst>
            </a:pP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1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2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3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4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5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6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7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8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9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10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11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12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13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14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15	</a:t>
            </a:r>
            <a:r>
              <a:rPr sz="1600" b="1" spc="-5" dirty="0">
                <a:latin typeface="Calibri"/>
                <a:cs typeface="Calibri"/>
              </a:rPr>
              <a:t>a</a:t>
            </a:r>
            <a:r>
              <a:rPr sz="1600" b="1" dirty="0">
                <a:latin typeface="Calibri"/>
                <a:cs typeface="Calibri"/>
              </a:rPr>
              <a:t>16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519" y="3115055"/>
            <a:ext cx="719455" cy="0"/>
          </a:xfrm>
          <a:custGeom>
            <a:avLst/>
            <a:gdLst/>
            <a:ahLst/>
            <a:cxnLst/>
            <a:rect l="l" t="t" r="r" b="b"/>
            <a:pathLst>
              <a:path w="719455">
                <a:moveTo>
                  <a:pt x="0" y="0"/>
                </a:moveTo>
                <a:lnTo>
                  <a:pt x="719327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0847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944" y="3115055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5">
                <a:moveTo>
                  <a:pt x="0" y="0"/>
                </a:moveTo>
                <a:lnTo>
                  <a:pt x="1633728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90672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5" y="0"/>
                </a:lnTo>
                <a:lnTo>
                  <a:pt x="6095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6767" y="311505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280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32047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38144" y="311505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279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73423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79520" y="311505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279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14800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20896" y="311505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279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6176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2271" y="311505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279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97552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03647" y="311505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279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38928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45023" y="311505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279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0303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86400" y="3115055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232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8632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5" y="0"/>
                </a:lnTo>
                <a:lnTo>
                  <a:pt x="6095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24728" y="3115055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280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60008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5" y="0"/>
                </a:lnTo>
                <a:lnTo>
                  <a:pt x="6095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66103" y="311505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8912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05016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5" y="0"/>
                </a:lnTo>
                <a:lnTo>
                  <a:pt x="6095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11111" y="311505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8912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0023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56119" y="3115055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5863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91983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98080" y="311505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8912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36992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43088" y="3115055"/>
            <a:ext cx="436245" cy="0"/>
          </a:xfrm>
          <a:custGeom>
            <a:avLst/>
            <a:gdLst/>
            <a:ahLst/>
            <a:cxnLst/>
            <a:rect l="l" t="t" r="r" b="b"/>
            <a:pathLst>
              <a:path w="436245">
                <a:moveTo>
                  <a:pt x="0" y="0"/>
                </a:moveTo>
                <a:lnTo>
                  <a:pt x="435863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78952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85047" y="311505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8911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23959" y="3112007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0" y="0"/>
                </a:moveTo>
                <a:lnTo>
                  <a:pt x="6096" y="0"/>
                </a:lnTo>
                <a:lnTo>
                  <a:pt x="6096" y="6095"/>
                </a:lnTo>
                <a:lnTo>
                  <a:pt x="0" y="609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30056" y="311505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8912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726948" y="3371088"/>
          <a:ext cx="8543923" cy="996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0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5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38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8715">
                <a:tc>
                  <a:txBody>
                    <a:bodyPr/>
                    <a:lstStyle/>
                    <a:p>
                      <a:pPr marL="793750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10" dirty="0">
                          <a:latin typeface="Calibri"/>
                          <a:cs typeface="Calibri"/>
                        </a:rPr>
                        <a:t>CT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855"/>
                        </a:lnSpc>
                        <a:tabLst>
                          <a:tab pos="340995" algn="l"/>
                          <a:tab pos="682625" algn="l"/>
                          <a:tab pos="1020444" algn="l"/>
                          <a:tab pos="1362075" algn="l"/>
                          <a:tab pos="1703705" algn="l"/>
                          <a:tab pos="2044700" algn="l"/>
                          <a:tab pos="2386330" algn="l"/>
                          <a:tab pos="2727325" algn="l"/>
                          <a:tab pos="30689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1	0	1	0	0	0	1	1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61290" algn="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62560" algn="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74295">
                        <a:lnSpc>
                          <a:spcPts val="1839"/>
                        </a:lnSpc>
                        <a:tabLst>
                          <a:tab pos="793750" algn="l"/>
                        </a:tabLst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UNITS	2.</a:t>
                      </a:r>
                      <a:r>
                        <a:rPr sz="16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MA.mainland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839"/>
                        </a:lnSpc>
                        <a:tabLst>
                          <a:tab pos="340995" algn="l"/>
                          <a:tab pos="682625" algn="l"/>
                          <a:tab pos="1020444" algn="l"/>
                          <a:tab pos="1362075" algn="l"/>
                          <a:tab pos="1703705" algn="l"/>
                          <a:tab pos="2044700" algn="l"/>
                          <a:tab pos="2386330" algn="l"/>
                          <a:tab pos="2727325" algn="l"/>
                          <a:tab pos="30689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1	1	0	1	1	1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1290" algn="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2560" algn="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11">
                <a:tc>
                  <a:txBody>
                    <a:bodyPr/>
                    <a:lstStyle/>
                    <a:p>
                      <a:pPr marL="793750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MA.islands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855"/>
                        </a:lnSpc>
                        <a:tabLst>
                          <a:tab pos="340995" algn="l"/>
                          <a:tab pos="682625" algn="l"/>
                          <a:tab pos="1020444" algn="l"/>
                          <a:tab pos="1362075" algn="l"/>
                          <a:tab pos="1703705" algn="l"/>
                          <a:tab pos="2044700" algn="l"/>
                          <a:tab pos="2386330" algn="l"/>
                          <a:tab pos="2727325" algn="l"/>
                          <a:tab pos="30689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0	0	0	1	1	1	1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1290" algn="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2560" algn="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156">
                <a:tc>
                  <a:txBody>
                    <a:bodyPr/>
                    <a:lstStyle/>
                    <a:p>
                      <a:pPr marL="793750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4.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VT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1839"/>
                        </a:lnSpc>
                        <a:tabLst>
                          <a:tab pos="340995" algn="l"/>
                          <a:tab pos="682625" algn="l"/>
                          <a:tab pos="1020444" algn="l"/>
                          <a:tab pos="1362075" algn="l"/>
                          <a:tab pos="1703705" algn="l"/>
                          <a:tab pos="2044700" algn="l"/>
                          <a:tab pos="2386330" algn="l"/>
                          <a:tab pos="2727325" algn="l"/>
                          <a:tab pos="30689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1	0	1	0	0	1	1	1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1290" algn="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2560" algn="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37319"/>
            <a:ext cx="3576954" cy="359649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/>
              <a:t>Correspondence</a:t>
            </a:r>
            <a:r>
              <a:rPr spc="-40" dirty="0"/>
              <a:t> </a:t>
            </a:r>
            <a:r>
              <a:rPr spc="-5" dirty="0"/>
              <a:t>Analysis</a:t>
            </a:r>
          </a:p>
          <a:p>
            <a:pPr marL="12700" marR="5080">
              <a:lnSpc>
                <a:spcPct val="101800"/>
              </a:lnSpc>
              <a:spcBef>
                <a:spcPts val="440"/>
              </a:spcBef>
            </a:pPr>
            <a:br>
              <a:rPr lang="en-US" sz="2200" b="0" spc="-5" dirty="0">
                <a:latin typeface="Calibri"/>
                <a:cs typeface="Calibri"/>
              </a:rPr>
            </a:br>
            <a:r>
              <a:rPr sz="2200" b="0" spc="-5" dirty="0">
                <a:latin typeface="Calibri"/>
                <a:cs typeface="Calibri"/>
              </a:rPr>
              <a:t>Applied </a:t>
            </a:r>
            <a:r>
              <a:rPr sz="2200" b="0" dirty="0">
                <a:latin typeface="Calibri"/>
                <a:cs typeface="Calibri"/>
              </a:rPr>
              <a:t>to the </a:t>
            </a:r>
            <a:r>
              <a:rPr sz="2200" b="0" spc="-10" dirty="0">
                <a:latin typeface="Calibri"/>
                <a:cs typeface="Calibri"/>
              </a:rPr>
              <a:t>ants,  </a:t>
            </a:r>
            <a:r>
              <a:rPr sz="2200" b="0" spc="-5" dirty="0">
                <a:latin typeface="Calibri"/>
                <a:cs typeface="Calibri"/>
              </a:rPr>
              <a:t>correspondence analysis  </a:t>
            </a:r>
            <a:r>
              <a:rPr sz="2200" b="0" dirty="0">
                <a:latin typeface="Calibri"/>
                <a:cs typeface="Calibri"/>
              </a:rPr>
              <a:t>produces a plot in which</a:t>
            </a:r>
            <a:r>
              <a:rPr sz="2200" b="0" spc="-130" dirty="0">
                <a:latin typeface="Calibri"/>
                <a:cs typeface="Calibri"/>
              </a:rPr>
              <a:t> </a:t>
            </a:r>
            <a:r>
              <a:rPr sz="2200" b="0" dirty="0">
                <a:latin typeface="Calibri"/>
                <a:cs typeface="Calibri"/>
              </a:rPr>
              <a:t>points  close </a:t>
            </a:r>
            <a:r>
              <a:rPr sz="2200" b="0" spc="-5" dirty="0">
                <a:latin typeface="Calibri"/>
                <a:cs typeface="Calibri"/>
              </a:rPr>
              <a:t>together </a:t>
            </a:r>
            <a:r>
              <a:rPr sz="2200" b="0" spc="5" dirty="0">
                <a:latin typeface="Calibri"/>
                <a:cs typeface="Calibri"/>
              </a:rPr>
              <a:t>on </a:t>
            </a:r>
            <a:r>
              <a:rPr sz="2200" b="0" dirty="0">
                <a:latin typeface="Calibri"/>
                <a:cs typeface="Calibri"/>
              </a:rPr>
              <a:t>the axes  </a:t>
            </a:r>
            <a:r>
              <a:rPr sz="2200" b="0" spc="-5" dirty="0">
                <a:latin typeface="Calibri"/>
                <a:cs typeface="Calibri"/>
              </a:rPr>
              <a:t>indicate species </a:t>
            </a:r>
            <a:r>
              <a:rPr sz="2200" b="0" dirty="0">
                <a:latin typeface="Calibri"/>
                <a:cs typeface="Calibri"/>
              </a:rPr>
              <a:t>that </a:t>
            </a:r>
            <a:r>
              <a:rPr sz="2200" b="0" spc="-5" dirty="0">
                <a:latin typeface="Calibri"/>
                <a:cs typeface="Calibri"/>
              </a:rPr>
              <a:t>often </a:t>
            </a:r>
            <a:r>
              <a:rPr sz="2200" b="0" spc="5" dirty="0">
                <a:latin typeface="Calibri"/>
                <a:cs typeface="Calibri"/>
              </a:rPr>
              <a:t>co-  </a:t>
            </a:r>
            <a:r>
              <a:rPr sz="2200" b="0" dirty="0">
                <a:latin typeface="Calibri"/>
                <a:cs typeface="Calibri"/>
              </a:rPr>
              <a:t>occur </a:t>
            </a:r>
            <a:r>
              <a:rPr sz="2200" b="0" spc="-15" dirty="0">
                <a:latin typeface="Calibri"/>
                <a:cs typeface="Calibri"/>
              </a:rPr>
              <a:t>at </a:t>
            </a:r>
            <a:r>
              <a:rPr sz="2200" b="0" spc="-5" dirty="0">
                <a:latin typeface="Calibri"/>
                <a:cs typeface="Calibri"/>
              </a:rPr>
              <a:t>sites. </a:t>
            </a:r>
            <a:r>
              <a:rPr sz="2200" b="0" dirty="0">
                <a:latin typeface="Calibri"/>
                <a:cs typeface="Calibri"/>
              </a:rPr>
              <a:t>Points </a:t>
            </a:r>
            <a:r>
              <a:rPr sz="2200" b="0" spc="-5" dirty="0">
                <a:latin typeface="Calibri"/>
                <a:cs typeface="Calibri"/>
              </a:rPr>
              <a:t>far apart  indicate species </a:t>
            </a:r>
            <a:r>
              <a:rPr sz="2200" b="0" dirty="0">
                <a:latin typeface="Calibri"/>
                <a:cs typeface="Calibri"/>
              </a:rPr>
              <a:t>that occur  </a:t>
            </a:r>
            <a:r>
              <a:rPr sz="2200" b="0" spc="-5" dirty="0">
                <a:latin typeface="Calibri"/>
                <a:cs typeface="Calibri"/>
              </a:rPr>
              <a:t>infrequently </a:t>
            </a:r>
            <a:r>
              <a:rPr sz="2200" b="0" spc="-15" dirty="0">
                <a:latin typeface="Calibri"/>
                <a:cs typeface="Calibri"/>
              </a:rPr>
              <a:t>at </a:t>
            </a:r>
            <a:r>
              <a:rPr sz="2200" b="0" spc="-1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same</a:t>
            </a:r>
            <a:r>
              <a:rPr sz="2200" b="0" spc="55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sites.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12971" y="1256032"/>
            <a:ext cx="5932170" cy="5937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819" y="703579"/>
            <a:ext cx="3914775" cy="491108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71120">
              <a:lnSpc>
                <a:spcPct val="101699"/>
              </a:lnSpc>
              <a:spcBef>
                <a:spcPts val="50"/>
              </a:spcBef>
            </a:pPr>
            <a:r>
              <a:rPr sz="2400" b="1" dirty="0">
                <a:latin typeface="Calibri"/>
                <a:cs typeface="Calibri"/>
              </a:rPr>
              <a:t>Correspondence </a:t>
            </a:r>
            <a:r>
              <a:rPr sz="2400" b="1" spc="-5" dirty="0">
                <a:latin typeface="Calibri"/>
                <a:cs typeface="Calibri"/>
              </a:rPr>
              <a:t>Analysis  </a:t>
            </a:r>
            <a:endParaRPr lang="en-US" sz="2400" b="1" spc="-5" dirty="0">
              <a:latin typeface="Calibri"/>
              <a:cs typeface="Calibri"/>
            </a:endParaRPr>
          </a:p>
          <a:p>
            <a:pPr marL="12700" marR="71120">
              <a:lnSpc>
                <a:spcPct val="101699"/>
              </a:lnSpc>
              <a:spcBef>
                <a:spcPts val="50"/>
              </a:spcBef>
            </a:pPr>
            <a:endParaRPr lang="en-US" sz="2400" b="1" spc="-5" dirty="0">
              <a:latin typeface="Calibri"/>
              <a:cs typeface="Calibri"/>
            </a:endParaRPr>
          </a:p>
          <a:p>
            <a:pPr marL="12700" marR="71120">
              <a:lnSpc>
                <a:spcPct val="101699"/>
              </a:lnSpc>
              <a:spcBef>
                <a:spcPts val="50"/>
              </a:spcBef>
            </a:pPr>
            <a:r>
              <a:rPr sz="2200" dirty="0">
                <a:latin typeface="Calibri"/>
                <a:cs typeface="Calibri"/>
              </a:rPr>
              <a:t>Likewise, the sites can </a:t>
            </a:r>
            <a:r>
              <a:rPr sz="2200" spc="-5" dirty="0">
                <a:latin typeface="Calibri"/>
                <a:cs typeface="Calibri"/>
              </a:rPr>
              <a:t>be  </a:t>
            </a:r>
            <a:r>
              <a:rPr sz="2200" dirty="0">
                <a:latin typeface="Calibri"/>
                <a:cs typeface="Calibri"/>
              </a:rPr>
              <a:t>compared </a:t>
            </a:r>
            <a:r>
              <a:rPr sz="2200" spc="-15" dirty="0">
                <a:latin typeface="Calibri"/>
                <a:cs typeface="Calibri"/>
              </a:rPr>
              <a:t>by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observed and  </a:t>
            </a:r>
            <a:r>
              <a:rPr sz="2200" dirty="0">
                <a:latin typeface="Calibri"/>
                <a:cs typeface="Calibri"/>
              </a:rPr>
              <a:t>expected </a:t>
            </a:r>
            <a:r>
              <a:rPr sz="2200" spc="-5" dirty="0">
                <a:latin typeface="Calibri"/>
                <a:cs typeface="Calibri"/>
              </a:rPr>
              <a:t>numbers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species  shared. </a:t>
            </a:r>
            <a:r>
              <a:rPr sz="2200" dirty="0">
                <a:latin typeface="Calibri"/>
                <a:cs typeface="Calibri"/>
              </a:rPr>
              <a:t>The method can </a:t>
            </a:r>
            <a:r>
              <a:rPr sz="2200" spc="-10" dirty="0">
                <a:latin typeface="Calibri"/>
                <a:cs typeface="Calibri"/>
              </a:rPr>
              <a:t>thus  </a:t>
            </a:r>
            <a:r>
              <a:rPr sz="2200" dirty="0">
                <a:latin typeface="Calibri"/>
                <a:cs typeface="Calibri"/>
              </a:rPr>
              <a:t>ordinate sites </a:t>
            </a:r>
            <a:r>
              <a:rPr sz="2200" spc="-5" dirty="0">
                <a:latin typeface="Calibri"/>
                <a:cs typeface="Calibri"/>
              </a:rPr>
              <a:t>and species  simultaneously </a:t>
            </a:r>
            <a:r>
              <a:rPr sz="2200" spc="5" dirty="0">
                <a:latin typeface="Calibri"/>
                <a:cs typeface="Calibri"/>
              </a:rPr>
              <a:t>on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same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axes.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 dirty="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2200" dirty="0">
                <a:latin typeface="Calibri"/>
                <a:cs typeface="Calibri"/>
              </a:rPr>
              <a:t>Species </a:t>
            </a:r>
            <a:r>
              <a:rPr sz="2200" spc="-5" dirty="0">
                <a:latin typeface="Calibri"/>
                <a:cs typeface="Calibri"/>
              </a:rPr>
              <a:t>next </a:t>
            </a:r>
            <a:r>
              <a:rPr sz="2200" spc="5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sites </a:t>
            </a:r>
            <a:r>
              <a:rPr sz="2200" dirty="0">
                <a:latin typeface="Calibri"/>
                <a:cs typeface="Calibri"/>
              </a:rPr>
              <a:t>in the plot  </a:t>
            </a:r>
            <a:r>
              <a:rPr sz="2200" spc="-5" dirty="0">
                <a:latin typeface="Calibri"/>
                <a:cs typeface="Calibri"/>
              </a:rPr>
              <a:t>indicate species </a:t>
            </a:r>
            <a:r>
              <a:rPr sz="2200" dirty="0">
                <a:latin typeface="Calibri"/>
                <a:cs typeface="Calibri"/>
              </a:rPr>
              <a:t>that occur  </a:t>
            </a:r>
            <a:r>
              <a:rPr sz="2200" spc="-5" dirty="0">
                <a:latin typeface="Calibri"/>
                <a:cs typeface="Calibri"/>
              </a:rPr>
              <a:t>predominantly there, whereas  </a:t>
            </a:r>
            <a:r>
              <a:rPr sz="2200" dirty="0">
                <a:latin typeface="Calibri"/>
                <a:cs typeface="Calibri"/>
              </a:rPr>
              <a:t>species </a:t>
            </a:r>
            <a:r>
              <a:rPr sz="2200" spc="-10" dirty="0">
                <a:latin typeface="Calibri"/>
                <a:cs typeface="Calibri"/>
              </a:rPr>
              <a:t>falling </a:t>
            </a:r>
            <a:r>
              <a:rPr sz="2200" dirty="0">
                <a:latin typeface="Calibri"/>
                <a:cs typeface="Calibri"/>
              </a:rPr>
              <a:t>between site points  are shared among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82821" y="1135378"/>
            <a:ext cx="5874384" cy="5881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3197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Correspondence</a:t>
            </a:r>
            <a:r>
              <a:rPr spc="-105" dirty="0"/>
              <a:t> </a:t>
            </a:r>
            <a:r>
              <a:rPr spc="-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075436"/>
            <a:ext cx="9116060" cy="95631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2200" dirty="0">
                <a:latin typeface="Calibri"/>
                <a:cs typeface="Calibri"/>
              </a:rPr>
              <a:t>By </a:t>
            </a:r>
            <a:r>
              <a:rPr sz="2200" spc="-5" dirty="0">
                <a:latin typeface="Calibri"/>
                <a:cs typeface="Calibri"/>
              </a:rPr>
              <a:t>rearranging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site and ant species </a:t>
            </a:r>
            <a:r>
              <a:rPr sz="2200" spc="-15" dirty="0">
                <a:latin typeface="Calibri"/>
                <a:cs typeface="Calibri"/>
              </a:rPr>
              <a:t>by </a:t>
            </a:r>
            <a:r>
              <a:rPr sz="2200" dirty="0">
                <a:latin typeface="Calibri"/>
                <a:cs typeface="Calibri"/>
              </a:rPr>
              <a:t>their </a:t>
            </a:r>
            <a:r>
              <a:rPr sz="2200" spc="-5" dirty="0">
                <a:latin typeface="Calibri"/>
                <a:cs typeface="Calibri"/>
              </a:rPr>
              <a:t>order </a:t>
            </a:r>
            <a:r>
              <a:rPr sz="2200" dirty="0">
                <a:latin typeface="Calibri"/>
                <a:cs typeface="Calibri"/>
              </a:rPr>
              <a:t>along the </a:t>
            </a:r>
            <a:r>
              <a:rPr sz="2200" spc="-5" dirty="0">
                <a:latin typeface="Calibri"/>
                <a:cs typeface="Calibri"/>
              </a:rPr>
              <a:t>first axis, </a:t>
            </a:r>
            <a:r>
              <a:rPr sz="2200" b="1" spc="5" dirty="0">
                <a:latin typeface="Calibri"/>
                <a:cs typeface="Calibri"/>
              </a:rPr>
              <a:t>we </a:t>
            </a:r>
            <a:r>
              <a:rPr sz="2200" b="1" dirty="0">
                <a:latin typeface="Calibri"/>
                <a:cs typeface="Calibri"/>
              </a:rPr>
              <a:t>can  see the </a:t>
            </a:r>
            <a:r>
              <a:rPr sz="2200" b="1" spc="-5" dirty="0">
                <a:latin typeface="Calibri"/>
                <a:cs typeface="Calibri"/>
              </a:rPr>
              <a:t>“correspondence” </a:t>
            </a:r>
            <a:r>
              <a:rPr sz="2200" b="1" dirty="0">
                <a:latin typeface="Calibri"/>
                <a:cs typeface="Calibri"/>
              </a:rPr>
              <a:t>between </a:t>
            </a:r>
            <a:r>
              <a:rPr sz="2200" b="1" spc="-5" dirty="0">
                <a:latin typeface="Calibri"/>
                <a:cs typeface="Calibri"/>
              </a:rPr>
              <a:t>sites and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species.</a:t>
            </a:r>
            <a:endParaRPr sz="2200" b="1" dirty="0">
              <a:latin typeface="Calibri"/>
              <a:cs typeface="Calibri"/>
            </a:endParaRPr>
          </a:p>
          <a:p>
            <a:pPr marL="802005">
              <a:lnSpc>
                <a:spcPct val="100000"/>
              </a:lnSpc>
              <a:spcBef>
                <a:spcPts val="70"/>
              </a:spcBef>
              <a:tabLst>
                <a:tab pos="2326005" algn="l"/>
                <a:tab pos="2770505" algn="l"/>
                <a:tab pos="3112135" algn="l"/>
                <a:tab pos="3453765" algn="l"/>
                <a:tab pos="3895725" algn="l"/>
                <a:tab pos="4340225" algn="l"/>
                <a:tab pos="4681855" algn="l"/>
                <a:tab pos="5123815" algn="l"/>
                <a:tab pos="5465445" algn="l"/>
                <a:tab pos="5806440" algn="l"/>
                <a:tab pos="6148070" algn="l"/>
                <a:tab pos="6489065" algn="l"/>
                <a:tab pos="6934200" algn="l"/>
                <a:tab pos="7272655" algn="l"/>
                <a:tab pos="7717790" algn="l"/>
                <a:tab pos="8058784" algn="l"/>
              </a:tabLst>
            </a:pPr>
            <a:r>
              <a:rPr sz="1600" b="1" spc="-5" dirty="0">
                <a:latin typeface="Calibri"/>
                <a:cs typeface="Calibri"/>
              </a:rPr>
              <a:t>Site	</a:t>
            </a:r>
            <a:r>
              <a:rPr sz="1600" b="1" dirty="0">
                <a:latin typeface="Calibri"/>
                <a:cs typeface="Calibri"/>
              </a:rPr>
              <a:t>a14	a2	a4	a16	a15	a8	a11	a9	a7	a3	a1	a13	a6	a10	a5	a12</a:t>
            </a:r>
            <a:endParaRPr sz="1600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26948" y="2036064"/>
          <a:ext cx="8425812" cy="9997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5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0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0239">
                <a:tc>
                  <a:txBody>
                    <a:bodyPr/>
                    <a:lstStyle/>
                    <a:p>
                      <a:pPr marL="793750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4.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VT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55"/>
                        </a:lnSpc>
                        <a:tabLst>
                          <a:tab pos="342265" algn="l"/>
                          <a:tab pos="68389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55"/>
                        </a:lnSpc>
                        <a:tabLst>
                          <a:tab pos="34226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  <a:tabLst>
                          <a:tab pos="340995" algn="l"/>
                          <a:tab pos="682625" algn="l"/>
                          <a:tab pos="1023619" algn="l"/>
                          <a:tab pos="136525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0	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  <a:tabLst>
                          <a:tab pos="33782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55"/>
                        </a:lnSpc>
                        <a:tabLst>
                          <a:tab pos="511809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74295">
                        <a:lnSpc>
                          <a:spcPts val="1855"/>
                        </a:lnSpc>
                        <a:tabLst>
                          <a:tab pos="793750" algn="l"/>
                        </a:tabLst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UNITS	1.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10" dirty="0">
                          <a:latin typeface="Calibri"/>
                          <a:cs typeface="Calibri"/>
                        </a:rPr>
                        <a:t>CT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55"/>
                        </a:lnSpc>
                        <a:tabLst>
                          <a:tab pos="342265" algn="l"/>
                          <a:tab pos="68389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55"/>
                        </a:lnSpc>
                        <a:tabLst>
                          <a:tab pos="34226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  <a:tabLst>
                          <a:tab pos="340995" algn="l"/>
                          <a:tab pos="682625" algn="l"/>
                          <a:tab pos="1023619" algn="l"/>
                          <a:tab pos="136525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0	0	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  <a:tabLst>
                          <a:tab pos="33782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55"/>
                        </a:lnSpc>
                        <a:tabLst>
                          <a:tab pos="511809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marL="793750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MA.mainland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39"/>
                        </a:lnSpc>
                        <a:tabLst>
                          <a:tab pos="342265" algn="l"/>
                          <a:tab pos="68389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39"/>
                        </a:lnSpc>
                        <a:tabLst>
                          <a:tab pos="34226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  <a:tabLst>
                          <a:tab pos="340995" algn="l"/>
                          <a:tab pos="682625" algn="l"/>
                          <a:tab pos="1023619" algn="l"/>
                          <a:tab pos="136525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1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  <a:tabLst>
                          <a:tab pos="33782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39"/>
                        </a:lnSpc>
                        <a:tabLst>
                          <a:tab pos="511809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204">
                <a:tc>
                  <a:txBody>
                    <a:bodyPr/>
                    <a:lstStyle/>
                    <a:p>
                      <a:pPr marL="793750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MA.islands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39"/>
                        </a:lnSpc>
                        <a:tabLst>
                          <a:tab pos="342265" algn="l"/>
                          <a:tab pos="68389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39"/>
                        </a:lnSpc>
                        <a:tabLst>
                          <a:tab pos="34226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  <a:tabLst>
                          <a:tab pos="340995" algn="l"/>
                          <a:tab pos="682625" algn="l"/>
                          <a:tab pos="1023619" algn="l"/>
                          <a:tab pos="136525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0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  <a:tabLst>
                          <a:tab pos="33782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39"/>
                        </a:lnSpc>
                        <a:tabLst>
                          <a:tab pos="511809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315971" y="3132000"/>
            <a:ext cx="4050769" cy="4053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3197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Correspondence</a:t>
            </a:r>
            <a:r>
              <a:rPr spc="-105" dirty="0"/>
              <a:t> </a:t>
            </a:r>
            <a:r>
              <a:rPr spc="-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075436"/>
            <a:ext cx="9231630" cy="95631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2200" spc="-5" dirty="0">
                <a:latin typeface="Calibri"/>
                <a:cs typeface="Calibri"/>
              </a:rPr>
              <a:t>This first </a:t>
            </a:r>
            <a:r>
              <a:rPr sz="2200" spc="-10" dirty="0">
                <a:latin typeface="Calibri"/>
                <a:cs typeface="Calibri"/>
              </a:rPr>
              <a:t>axis </a:t>
            </a:r>
            <a:r>
              <a:rPr sz="2200" spc="-5" dirty="0">
                <a:latin typeface="Calibri"/>
                <a:cs typeface="Calibri"/>
              </a:rPr>
              <a:t>behaves </a:t>
            </a:r>
            <a:r>
              <a:rPr sz="2200" dirty="0">
                <a:latin typeface="Calibri"/>
                <a:cs typeface="Calibri"/>
              </a:rPr>
              <a:t>like </a:t>
            </a:r>
            <a:r>
              <a:rPr sz="2200" spc="-15" dirty="0">
                <a:latin typeface="Calibri"/>
                <a:cs typeface="Calibri"/>
              </a:rPr>
              <a:t>an </a:t>
            </a:r>
            <a:r>
              <a:rPr sz="2200" dirty="0">
                <a:latin typeface="Calibri"/>
                <a:cs typeface="Calibri"/>
              </a:rPr>
              <a:t>ecological </a:t>
            </a:r>
            <a:r>
              <a:rPr sz="2200" spc="-5" dirty="0">
                <a:latin typeface="Calibri"/>
                <a:cs typeface="Calibri"/>
              </a:rPr>
              <a:t>gradient, </a:t>
            </a:r>
            <a:r>
              <a:rPr sz="2200" dirty="0">
                <a:latin typeface="Calibri"/>
                <a:cs typeface="Calibri"/>
              </a:rPr>
              <a:t>with species </a:t>
            </a:r>
            <a:r>
              <a:rPr sz="2200" spc="-5" dirty="0">
                <a:latin typeface="Calibri"/>
                <a:cs typeface="Calibri"/>
              </a:rPr>
              <a:t>found </a:t>
            </a:r>
            <a:r>
              <a:rPr sz="2200" dirty="0">
                <a:latin typeface="Calibri"/>
                <a:cs typeface="Calibri"/>
              </a:rPr>
              <a:t>at </a:t>
            </a:r>
            <a:r>
              <a:rPr sz="2200" spc="-5" dirty="0">
                <a:latin typeface="Calibri"/>
                <a:cs typeface="Calibri"/>
              </a:rPr>
              <a:t>all sites in  </a:t>
            </a:r>
            <a:r>
              <a:rPr sz="2200" dirty="0">
                <a:latin typeface="Calibri"/>
                <a:cs typeface="Calibri"/>
              </a:rPr>
              <a:t>the middle, </a:t>
            </a:r>
            <a:r>
              <a:rPr sz="2200" spc="-5" dirty="0">
                <a:latin typeface="Calibri"/>
                <a:cs typeface="Calibri"/>
              </a:rPr>
              <a:t>and species with non-overlapping distributions </a:t>
            </a:r>
            <a:r>
              <a:rPr sz="2200" dirty="0">
                <a:latin typeface="Calibri"/>
                <a:cs typeface="Calibri"/>
              </a:rPr>
              <a:t>at </a:t>
            </a:r>
            <a:r>
              <a:rPr sz="2200" spc="-5" dirty="0">
                <a:latin typeface="Calibri"/>
                <a:cs typeface="Calibri"/>
              </a:rPr>
              <a:t>either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end.</a:t>
            </a:r>
            <a:endParaRPr sz="2200">
              <a:latin typeface="Calibri"/>
              <a:cs typeface="Calibri"/>
            </a:endParaRPr>
          </a:p>
          <a:p>
            <a:pPr marL="802005">
              <a:lnSpc>
                <a:spcPct val="100000"/>
              </a:lnSpc>
              <a:spcBef>
                <a:spcPts val="70"/>
              </a:spcBef>
              <a:tabLst>
                <a:tab pos="2326005" algn="l"/>
                <a:tab pos="2770505" algn="l"/>
                <a:tab pos="3112135" algn="l"/>
                <a:tab pos="3453765" algn="l"/>
                <a:tab pos="3895725" algn="l"/>
                <a:tab pos="4340225" algn="l"/>
                <a:tab pos="4681855" algn="l"/>
                <a:tab pos="5123815" algn="l"/>
                <a:tab pos="5465445" algn="l"/>
                <a:tab pos="5806440" algn="l"/>
                <a:tab pos="6148070" algn="l"/>
                <a:tab pos="6489065" algn="l"/>
                <a:tab pos="6934200" algn="l"/>
                <a:tab pos="7272655" algn="l"/>
                <a:tab pos="7717790" algn="l"/>
                <a:tab pos="8058784" algn="l"/>
              </a:tabLst>
            </a:pPr>
            <a:r>
              <a:rPr sz="1600" b="1" spc="-5" dirty="0">
                <a:latin typeface="Calibri"/>
                <a:cs typeface="Calibri"/>
              </a:rPr>
              <a:t>Site	</a:t>
            </a:r>
            <a:r>
              <a:rPr sz="1600" b="1" dirty="0">
                <a:latin typeface="Calibri"/>
                <a:cs typeface="Calibri"/>
              </a:rPr>
              <a:t>a14	a2	a4	a16	a15	a8	a11	a9	a7	a3	a1	a13	a6	a10	a5	a12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26948" y="2036064"/>
          <a:ext cx="8425812" cy="9997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9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35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70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0239">
                <a:tc>
                  <a:txBody>
                    <a:bodyPr/>
                    <a:lstStyle/>
                    <a:p>
                      <a:pPr marL="793750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4.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VT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55"/>
                        </a:lnSpc>
                        <a:tabLst>
                          <a:tab pos="342265" algn="l"/>
                          <a:tab pos="68389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55"/>
                        </a:lnSpc>
                        <a:tabLst>
                          <a:tab pos="34226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  <a:tabLst>
                          <a:tab pos="340995" algn="l"/>
                          <a:tab pos="682625" algn="l"/>
                          <a:tab pos="1023619" algn="l"/>
                          <a:tab pos="136525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0	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  <a:tabLst>
                          <a:tab pos="33782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55"/>
                        </a:lnSpc>
                        <a:tabLst>
                          <a:tab pos="511809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74295">
                        <a:lnSpc>
                          <a:spcPts val="1855"/>
                        </a:lnSpc>
                        <a:tabLst>
                          <a:tab pos="793750" algn="l"/>
                        </a:tabLst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UNITS	1.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10" dirty="0">
                          <a:latin typeface="Calibri"/>
                          <a:cs typeface="Calibri"/>
                        </a:rPr>
                        <a:t>CT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55"/>
                        </a:lnSpc>
                        <a:tabLst>
                          <a:tab pos="342265" algn="l"/>
                          <a:tab pos="68389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55"/>
                        </a:lnSpc>
                        <a:tabLst>
                          <a:tab pos="34226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  <a:tabLst>
                          <a:tab pos="340995" algn="l"/>
                          <a:tab pos="682625" algn="l"/>
                          <a:tab pos="1023619" algn="l"/>
                          <a:tab pos="136525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0	0	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55"/>
                        </a:lnSpc>
                        <a:tabLst>
                          <a:tab pos="33782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55"/>
                        </a:lnSpc>
                        <a:tabLst>
                          <a:tab pos="511809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marL="793750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MA.mainland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39"/>
                        </a:lnSpc>
                        <a:tabLst>
                          <a:tab pos="342265" algn="l"/>
                          <a:tab pos="68389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39"/>
                        </a:lnSpc>
                        <a:tabLst>
                          <a:tab pos="34226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  <a:tabLst>
                          <a:tab pos="340995" algn="l"/>
                          <a:tab pos="682625" algn="l"/>
                          <a:tab pos="1023619" algn="l"/>
                          <a:tab pos="136525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1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  <a:tabLst>
                          <a:tab pos="33782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39"/>
                        </a:lnSpc>
                        <a:tabLst>
                          <a:tab pos="511809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204">
                <a:tc>
                  <a:txBody>
                    <a:bodyPr/>
                    <a:lstStyle/>
                    <a:p>
                      <a:pPr marL="793750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MA.islands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39"/>
                        </a:lnSpc>
                        <a:tabLst>
                          <a:tab pos="342265" algn="l"/>
                          <a:tab pos="68389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	0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39"/>
                        </a:lnSpc>
                        <a:tabLst>
                          <a:tab pos="34226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  <a:tabLst>
                          <a:tab pos="340995" algn="l"/>
                          <a:tab pos="682625" algn="l"/>
                          <a:tab pos="1023619" algn="l"/>
                          <a:tab pos="136525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	0	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  <a:tabLst>
                          <a:tab pos="337820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ts val="1839"/>
                        </a:lnSpc>
                        <a:tabLst>
                          <a:tab pos="511809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	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382646" y="3200580"/>
            <a:ext cx="3982084" cy="3985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8684895" cy="107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Correspondence</a:t>
            </a:r>
            <a:r>
              <a:rPr spc="-30" dirty="0"/>
              <a:t> </a:t>
            </a:r>
            <a:r>
              <a:rPr spc="-5" dirty="0"/>
              <a:t>Analysis</a:t>
            </a: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b="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first </a:t>
            </a:r>
            <a:r>
              <a:rPr sz="2200" b="0" dirty="0">
                <a:latin typeface="Calibri"/>
                <a:cs typeface="Calibri"/>
              </a:rPr>
              <a:t>axis explains most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1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variation </a:t>
            </a:r>
            <a:r>
              <a:rPr sz="2200" b="0" dirty="0">
                <a:latin typeface="Calibri"/>
                <a:cs typeface="Calibri"/>
              </a:rPr>
              <a:t>in the </a:t>
            </a:r>
            <a:r>
              <a:rPr sz="2200" b="0" spc="-5" dirty="0">
                <a:latin typeface="Calibri"/>
                <a:cs typeface="Calibri"/>
              </a:rPr>
              <a:t>data. It </a:t>
            </a:r>
            <a:r>
              <a:rPr sz="2200" b="0" spc="-10" dirty="0">
                <a:latin typeface="Calibri"/>
                <a:cs typeface="Calibri"/>
              </a:rPr>
              <a:t>also </a:t>
            </a:r>
            <a:r>
              <a:rPr sz="2200" b="0" dirty="0">
                <a:latin typeface="Calibri"/>
                <a:cs typeface="Calibri"/>
              </a:rPr>
              <a:t>maximizes the  association </a:t>
            </a:r>
            <a:r>
              <a:rPr sz="2200" b="0" spc="-5" dirty="0">
                <a:latin typeface="Calibri"/>
                <a:cs typeface="Calibri"/>
              </a:rPr>
              <a:t>between </a:t>
            </a:r>
            <a:r>
              <a:rPr sz="2200" b="0" spc="-10" dirty="0">
                <a:latin typeface="Calibri"/>
                <a:cs typeface="Calibri"/>
              </a:rPr>
              <a:t>units </a:t>
            </a:r>
            <a:r>
              <a:rPr sz="2200" b="0" spc="-5" dirty="0">
                <a:latin typeface="Calibri"/>
                <a:cs typeface="Calibri"/>
              </a:rPr>
              <a:t>(sites, rows) and </a:t>
            </a:r>
            <a:r>
              <a:rPr sz="2200" b="0" dirty="0">
                <a:latin typeface="Calibri"/>
                <a:cs typeface="Calibri"/>
              </a:rPr>
              <a:t>variables </a:t>
            </a:r>
            <a:r>
              <a:rPr sz="2200" b="0" spc="-5" dirty="0">
                <a:latin typeface="Calibri"/>
                <a:cs typeface="Calibri"/>
              </a:rPr>
              <a:t>(species,</a:t>
            </a:r>
            <a:r>
              <a:rPr sz="2200" b="0" spc="-10" dirty="0">
                <a:latin typeface="Calibri"/>
                <a:cs typeface="Calibri"/>
              </a:rPr>
              <a:t> </a:t>
            </a:r>
            <a:r>
              <a:rPr sz="2200" b="0" dirty="0">
                <a:latin typeface="Calibri"/>
                <a:cs typeface="Calibri"/>
              </a:rPr>
              <a:t>columns).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819" y="2099563"/>
            <a:ext cx="4261485" cy="240728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400"/>
              </a:lnSpc>
              <a:spcBef>
                <a:spcPts val="70"/>
              </a:spcBef>
            </a:pPr>
            <a:r>
              <a:rPr sz="2200" dirty="0">
                <a:latin typeface="Calibri"/>
                <a:cs typeface="Calibri"/>
              </a:rPr>
              <a:t>Eigenvalues for each axis </a:t>
            </a:r>
            <a:r>
              <a:rPr sz="2200" spc="-5" dirty="0">
                <a:latin typeface="Calibri"/>
                <a:cs typeface="Calibri"/>
              </a:rPr>
              <a:t>indicate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  </a:t>
            </a:r>
            <a:r>
              <a:rPr sz="2200" dirty="0">
                <a:latin typeface="Calibri"/>
                <a:cs typeface="Calibri"/>
              </a:rPr>
              <a:t>correlation between </a:t>
            </a:r>
            <a:r>
              <a:rPr sz="2200" spc="-5" dirty="0">
                <a:latin typeface="Calibri"/>
                <a:cs typeface="Calibri"/>
              </a:rPr>
              <a:t>species and </a:t>
            </a:r>
            <a:r>
              <a:rPr sz="2200" dirty="0">
                <a:latin typeface="Calibri"/>
                <a:cs typeface="Calibri"/>
              </a:rPr>
              <a:t>site  scores.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12700" marR="2339340">
              <a:lnSpc>
                <a:spcPct val="101800"/>
              </a:lnSpc>
            </a:pPr>
            <a:r>
              <a:rPr sz="2200" dirty="0">
                <a:latin typeface="Calibri"/>
                <a:cs typeface="Calibri"/>
              </a:rPr>
              <a:t>For the </a:t>
            </a:r>
            <a:r>
              <a:rPr sz="2200" spc="-5" dirty="0">
                <a:latin typeface="Calibri"/>
                <a:cs typeface="Calibri"/>
              </a:rPr>
              <a:t>ant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data:  </a:t>
            </a:r>
            <a:r>
              <a:rPr sz="2200" dirty="0">
                <a:latin typeface="Calibri"/>
                <a:cs typeface="Calibri"/>
              </a:rPr>
              <a:t>Axis </a:t>
            </a:r>
            <a:r>
              <a:rPr sz="2200" spc="-5" dirty="0">
                <a:latin typeface="Calibri"/>
                <a:cs typeface="Calibri"/>
              </a:rPr>
              <a:t>1: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0.56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200" dirty="0">
                <a:latin typeface="Calibri"/>
                <a:cs typeface="Calibri"/>
              </a:rPr>
              <a:t>Axis </a:t>
            </a:r>
            <a:r>
              <a:rPr sz="2200" spc="-5" dirty="0">
                <a:latin typeface="Calibri"/>
                <a:cs typeface="Calibri"/>
              </a:rPr>
              <a:t>2: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0.39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5992498" y="2362200"/>
            <a:ext cx="4396048" cy="4400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8" y="703579"/>
            <a:ext cx="69773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Data </a:t>
            </a:r>
            <a:r>
              <a:rPr sz="3600" dirty="0"/>
              <a:t>are usually</a:t>
            </a:r>
            <a:r>
              <a:rPr sz="3600" spc="-45" dirty="0"/>
              <a:t> </a:t>
            </a:r>
            <a:r>
              <a:rPr sz="3600" spc="-5" dirty="0"/>
              <a:t>multivariate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2340292"/>
            <a:ext cx="8175383" cy="31936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71219">
              <a:lnSpc>
                <a:spcPct val="117300"/>
              </a:lnSpc>
              <a:spcBef>
                <a:spcPts val="2400"/>
              </a:spcBef>
            </a:pPr>
            <a:r>
              <a:rPr sz="2400" dirty="0">
                <a:latin typeface="Calibri"/>
                <a:cs typeface="Calibri"/>
              </a:rPr>
              <a:t>Typically </a:t>
            </a:r>
            <a:r>
              <a:rPr sz="2400" b="1" spc="-10" dirty="0">
                <a:latin typeface="Calibri"/>
                <a:cs typeface="Calibri"/>
              </a:rPr>
              <a:t>we </a:t>
            </a:r>
            <a:r>
              <a:rPr sz="2400" b="1" dirty="0">
                <a:latin typeface="Calibri"/>
                <a:cs typeface="Calibri"/>
              </a:rPr>
              <a:t>measure </a:t>
            </a:r>
            <a:r>
              <a:rPr sz="2400" b="1" spc="-5" dirty="0">
                <a:latin typeface="Calibri"/>
                <a:cs typeface="Calibri"/>
              </a:rPr>
              <a:t>multiple variables </a:t>
            </a:r>
            <a:r>
              <a:rPr sz="2400" spc="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populations, species, and  ecosystems </a:t>
            </a:r>
            <a:r>
              <a:rPr sz="2400" spc="-10" dirty="0">
                <a:latin typeface="Calibri"/>
                <a:cs typeface="Calibri"/>
              </a:rPr>
              <a:t>that we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study.</a:t>
            </a:r>
            <a:endParaRPr sz="2400" dirty="0">
              <a:latin typeface="Calibri"/>
              <a:cs typeface="Calibri"/>
            </a:endParaRPr>
          </a:p>
          <a:p>
            <a:pPr marL="12700" marR="138430">
              <a:lnSpc>
                <a:spcPct val="117300"/>
              </a:lnSpc>
              <a:spcBef>
                <a:spcPts val="2400"/>
              </a:spcBef>
            </a:pPr>
            <a:r>
              <a:rPr sz="2400" spc="-5" dirty="0">
                <a:latin typeface="Calibri"/>
                <a:cs typeface="Calibri"/>
              </a:rPr>
              <a:t>This creates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challenge: how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lang="en-GB" sz="2400" spc="-5" dirty="0">
                <a:latin typeface="Calibri"/>
                <a:cs typeface="Calibri"/>
              </a:rPr>
              <a:t>analyse and </a:t>
            </a:r>
            <a:r>
              <a:rPr sz="2400" spc="-5" dirty="0">
                <a:latin typeface="Calibri"/>
                <a:cs typeface="Calibri"/>
              </a:rPr>
              <a:t>display </a:t>
            </a:r>
            <a:r>
              <a:rPr lang="en-US" sz="2400" spc="-5" dirty="0">
                <a:latin typeface="Calibri"/>
                <a:cs typeface="Calibri"/>
              </a:rPr>
              <a:t>many </a:t>
            </a:r>
            <a:r>
              <a:rPr sz="2400" spc="-5" dirty="0">
                <a:latin typeface="Calibri"/>
                <a:cs typeface="Calibri"/>
              </a:rPr>
              <a:t>measurements </a:t>
            </a:r>
            <a:r>
              <a:rPr sz="2400" spc="5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all those </a:t>
            </a:r>
            <a:r>
              <a:rPr sz="2400" dirty="0">
                <a:latin typeface="Calibri"/>
                <a:cs typeface="Calibri"/>
              </a:rPr>
              <a:t>variables</a:t>
            </a:r>
            <a:r>
              <a:rPr lang="en-US" sz="2400" dirty="0">
                <a:latin typeface="Calibri"/>
                <a:cs typeface="Calibri"/>
              </a:rPr>
              <a:t>?</a:t>
            </a:r>
            <a:endParaRPr sz="2400" dirty="0">
              <a:latin typeface="Calibri"/>
              <a:cs typeface="Calibri"/>
            </a:endParaRPr>
          </a:p>
          <a:p>
            <a:pPr marL="12700" marR="5080">
              <a:lnSpc>
                <a:spcPct val="117300"/>
              </a:lnSpc>
              <a:spcBef>
                <a:spcPts val="2400"/>
              </a:spcBef>
            </a:pPr>
            <a:r>
              <a:rPr sz="2400" spc="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need ways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make it easier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find </a:t>
            </a:r>
            <a:r>
              <a:rPr sz="2400" spc="-1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important </a:t>
            </a:r>
            <a:r>
              <a:rPr sz="2400" dirty="0">
                <a:latin typeface="Calibri"/>
                <a:cs typeface="Calibri"/>
              </a:rPr>
              <a:t>patterns </a:t>
            </a:r>
            <a:r>
              <a:rPr sz="2400" spc="-5" dirty="0">
                <a:latin typeface="Calibri"/>
                <a:cs typeface="Calibri"/>
              </a:rPr>
              <a:t>and relationships  </a:t>
            </a:r>
            <a:r>
              <a:rPr sz="2400" dirty="0">
                <a:latin typeface="Calibri"/>
                <a:cs typeface="Calibri"/>
              </a:rPr>
              <a:t>among the </a:t>
            </a:r>
            <a:r>
              <a:rPr sz="2400" spc="-5" dirty="0">
                <a:latin typeface="Calibri"/>
                <a:cs typeface="Calibri"/>
              </a:rPr>
              <a:t>many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9096375" cy="1758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Correspondence</a:t>
            </a:r>
            <a:r>
              <a:rPr spc="-30" dirty="0"/>
              <a:t> </a:t>
            </a:r>
            <a:r>
              <a:rPr spc="-5" dirty="0"/>
              <a:t>Analysis</a:t>
            </a: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b="0" dirty="0">
                <a:latin typeface="Calibri"/>
                <a:cs typeface="Calibri"/>
              </a:rPr>
              <a:t>A </a:t>
            </a:r>
            <a:r>
              <a:rPr sz="2200" b="0" spc="-5" dirty="0">
                <a:latin typeface="Calibri"/>
                <a:cs typeface="Calibri"/>
              </a:rPr>
              <a:t>worry </a:t>
            </a:r>
            <a:r>
              <a:rPr sz="2200" b="0" dirty="0">
                <a:latin typeface="Calibri"/>
                <a:cs typeface="Calibri"/>
              </a:rPr>
              <a:t>with CA in general is the </a:t>
            </a:r>
            <a:r>
              <a:rPr sz="2200" b="0" spc="-5" dirty="0">
                <a:latin typeface="Calibri"/>
                <a:cs typeface="Calibri"/>
              </a:rPr>
              <a:t>“arch” </a:t>
            </a:r>
            <a:r>
              <a:rPr sz="2200" b="0" dirty="0">
                <a:latin typeface="Calibri"/>
                <a:cs typeface="Calibri"/>
              </a:rPr>
              <a:t>or, more </a:t>
            </a:r>
            <a:r>
              <a:rPr sz="2200" b="0" spc="-5" dirty="0">
                <a:latin typeface="Calibri"/>
                <a:cs typeface="Calibri"/>
              </a:rPr>
              <a:t>seriously, </a:t>
            </a:r>
            <a:r>
              <a:rPr sz="2200" b="0" dirty="0">
                <a:latin typeface="Calibri"/>
                <a:cs typeface="Calibri"/>
              </a:rPr>
              <a:t>a </a:t>
            </a:r>
            <a:r>
              <a:rPr sz="2200" b="0" spc="-5" dirty="0">
                <a:latin typeface="Calibri"/>
                <a:cs typeface="Calibri"/>
              </a:rPr>
              <a:t>“horseshoe” </a:t>
            </a:r>
            <a:r>
              <a:rPr sz="2200" b="0" dirty="0">
                <a:latin typeface="Calibri"/>
                <a:cs typeface="Calibri"/>
              </a:rPr>
              <a:t>in </a:t>
            </a:r>
            <a:r>
              <a:rPr sz="2200" b="0" spc="-10" dirty="0">
                <a:latin typeface="Calibri"/>
                <a:cs typeface="Calibri"/>
              </a:rPr>
              <a:t>the  </a:t>
            </a:r>
            <a:r>
              <a:rPr sz="2200" b="0" dirty="0">
                <a:latin typeface="Calibri"/>
                <a:cs typeface="Calibri"/>
              </a:rPr>
              <a:t>ordination. When </a:t>
            </a:r>
            <a:r>
              <a:rPr sz="2200" b="0" spc="-5" dirty="0">
                <a:latin typeface="Calibri"/>
                <a:cs typeface="Calibri"/>
              </a:rPr>
              <a:t>sites </a:t>
            </a:r>
            <a:r>
              <a:rPr sz="2200" b="0" dirty="0">
                <a:latin typeface="Calibri"/>
                <a:cs typeface="Calibri"/>
              </a:rPr>
              <a:t>at </a:t>
            </a:r>
            <a:r>
              <a:rPr sz="2200" b="0" spc="-1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ends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5" dirty="0">
                <a:latin typeface="Calibri"/>
                <a:cs typeface="Calibri"/>
              </a:rPr>
              <a:t>ecological gradients have </a:t>
            </a:r>
            <a:r>
              <a:rPr sz="2200" b="0" spc="-10" dirty="0">
                <a:latin typeface="Calibri"/>
                <a:cs typeface="Calibri"/>
              </a:rPr>
              <a:t>few </a:t>
            </a:r>
            <a:r>
              <a:rPr sz="2200" b="0" spc="-5" dirty="0">
                <a:latin typeface="Calibri"/>
                <a:cs typeface="Calibri"/>
              </a:rPr>
              <a:t>species </a:t>
            </a:r>
            <a:r>
              <a:rPr sz="2200" b="0" dirty="0">
                <a:latin typeface="Calibri"/>
                <a:cs typeface="Calibri"/>
              </a:rPr>
              <a:t>in  common, they </a:t>
            </a:r>
            <a:r>
              <a:rPr sz="2200" b="0" spc="5" dirty="0">
                <a:latin typeface="Calibri"/>
                <a:cs typeface="Calibri"/>
              </a:rPr>
              <a:t>may </a:t>
            </a:r>
            <a:r>
              <a:rPr sz="2200" b="0" spc="-15" dirty="0">
                <a:latin typeface="Calibri"/>
                <a:cs typeface="Calibri"/>
              </a:rPr>
              <a:t>be </a:t>
            </a:r>
            <a:r>
              <a:rPr sz="2200" b="0" spc="-5" dirty="0">
                <a:latin typeface="Calibri"/>
                <a:cs typeface="Calibri"/>
              </a:rPr>
              <a:t>arranged </a:t>
            </a:r>
            <a:r>
              <a:rPr sz="2200" b="0" dirty="0">
                <a:latin typeface="Calibri"/>
                <a:cs typeface="Calibri"/>
              </a:rPr>
              <a:t>such </a:t>
            </a:r>
            <a:r>
              <a:rPr sz="2200" b="0" spc="-5" dirty="0">
                <a:latin typeface="Calibri"/>
                <a:cs typeface="Calibri"/>
              </a:rPr>
              <a:t>that </a:t>
            </a:r>
            <a:r>
              <a:rPr sz="2200" b="0" dirty="0">
                <a:latin typeface="Calibri"/>
                <a:cs typeface="Calibri"/>
              </a:rPr>
              <a:t>they </a:t>
            </a:r>
            <a:r>
              <a:rPr sz="2200" b="0" spc="-5" dirty="0">
                <a:latin typeface="Calibri"/>
                <a:cs typeface="Calibri"/>
              </a:rPr>
              <a:t>appear “similar” </a:t>
            </a:r>
            <a:r>
              <a:rPr sz="2200" b="0" spc="5" dirty="0">
                <a:latin typeface="Calibri"/>
                <a:cs typeface="Calibri"/>
              </a:rPr>
              <a:t>on </a:t>
            </a:r>
            <a:r>
              <a:rPr sz="2200" b="0" dirty="0">
                <a:latin typeface="Calibri"/>
                <a:cs typeface="Calibri"/>
              </a:rPr>
              <a:t>axis 2 only  because they are missing </a:t>
            </a:r>
            <a:r>
              <a:rPr sz="2200" b="0" spc="-5" dirty="0">
                <a:latin typeface="Calibri"/>
                <a:cs typeface="Calibri"/>
              </a:rPr>
              <a:t>some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10" dirty="0">
                <a:latin typeface="Calibri"/>
                <a:cs typeface="Calibri"/>
              </a:rPr>
              <a:t>the </a:t>
            </a:r>
            <a:r>
              <a:rPr sz="2200" b="0" spc="-5" dirty="0">
                <a:latin typeface="Calibri"/>
                <a:cs typeface="Calibri"/>
              </a:rPr>
              <a:t>same</a:t>
            </a:r>
            <a:r>
              <a:rPr sz="2200" b="0" spc="-75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species.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819" y="2779268"/>
            <a:ext cx="5024120" cy="20688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dirty="0">
                <a:latin typeface="Calibri"/>
                <a:cs typeface="Calibri"/>
              </a:rPr>
              <a:t>arises </a:t>
            </a:r>
            <a:r>
              <a:rPr sz="2200" spc="-5" dirty="0">
                <a:latin typeface="Calibri"/>
                <a:cs typeface="Calibri"/>
              </a:rPr>
              <a:t>because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measure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distance  </a:t>
            </a:r>
            <a:r>
              <a:rPr sz="2200" dirty="0">
                <a:latin typeface="Calibri"/>
                <a:cs typeface="Calibri"/>
              </a:rPr>
              <a:t>between </a:t>
            </a:r>
            <a:r>
              <a:rPr sz="2200" spc="-5" dirty="0">
                <a:latin typeface="Calibri"/>
                <a:cs typeface="Calibri"/>
              </a:rPr>
              <a:t>assemblages </a:t>
            </a:r>
            <a:r>
              <a:rPr sz="2200" dirty="0">
                <a:latin typeface="Calibri"/>
                <a:cs typeface="Calibri"/>
              </a:rPr>
              <a:t>is </a:t>
            </a:r>
            <a:r>
              <a:rPr sz="2200" spc="-5" dirty="0">
                <a:latin typeface="Calibri"/>
                <a:cs typeface="Calibri"/>
              </a:rPr>
              <a:t>not linear and  </a:t>
            </a:r>
            <a:r>
              <a:rPr sz="2200" dirty="0">
                <a:latin typeface="Calibri"/>
                <a:cs typeface="Calibri"/>
              </a:rPr>
              <a:t>doesn’t </a:t>
            </a:r>
            <a:r>
              <a:rPr sz="2200" spc="-5" dirty="0">
                <a:latin typeface="Calibri"/>
                <a:cs typeface="Calibri"/>
              </a:rPr>
              <a:t>increase </a:t>
            </a:r>
            <a:r>
              <a:rPr sz="2200" dirty="0">
                <a:latin typeface="Calibri"/>
                <a:cs typeface="Calibri"/>
              </a:rPr>
              <a:t>with </a:t>
            </a:r>
            <a:r>
              <a:rPr sz="2200" spc="-5" dirty="0">
                <a:latin typeface="Calibri"/>
                <a:cs typeface="Calibri"/>
              </a:rPr>
              <a:t>increasing “ecological  distance”.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problem </a:t>
            </a:r>
            <a:r>
              <a:rPr sz="2200" dirty="0">
                <a:latin typeface="Calibri"/>
                <a:cs typeface="Calibri"/>
              </a:rPr>
              <a:t>is most </a:t>
            </a:r>
            <a:r>
              <a:rPr sz="2200" spc="-5" dirty="0">
                <a:latin typeface="Calibri"/>
                <a:cs typeface="Calibri"/>
              </a:rPr>
              <a:t>acute </a:t>
            </a:r>
            <a:r>
              <a:rPr sz="2200" spc="5" dirty="0">
                <a:latin typeface="Calibri"/>
                <a:cs typeface="Calibri"/>
              </a:rPr>
              <a:t>when  </a:t>
            </a:r>
            <a:r>
              <a:rPr sz="2200" dirty="0">
                <a:latin typeface="Calibri"/>
                <a:cs typeface="Calibri"/>
              </a:rPr>
              <a:t>spatial turnover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species </a:t>
            </a:r>
            <a:r>
              <a:rPr sz="2200" dirty="0">
                <a:latin typeface="Calibri"/>
                <a:cs typeface="Calibri"/>
              </a:rPr>
              <a:t>(beta </a:t>
            </a:r>
            <a:r>
              <a:rPr sz="2200" spc="-5" dirty="0">
                <a:latin typeface="Calibri"/>
                <a:cs typeface="Calibri"/>
              </a:rPr>
              <a:t>diversity) </a:t>
            </a:r>
            <a:r>
              <a:rPr sz="2200" spc="-30" dirty="0">
                <a:latin typeface="Calibri"/>
                <a:cs typeface="Calibri"/>
              </a:rPr>
              <a:t>is  </a:t>
            </a:r>
            <a:r>
              <a:rPr sz="2200" spc="-10" dirty="0">
                <a:latin typeface="Calibri"/>
                <a:cs typeface="Calibri"/>
              </a:rPr>
              <a:t>high.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40121" y="2560317"/>
            <a:ext cx="4624068" cy="4629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295275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Distance</a:t>
            </a:r>
            <a:r>
              <a:rPr spc="-10" dirty="0"/>
              <a:t> </a:t>
            </a:r>
            <a:r>
              <a:rPr dirty="0"/>
              <a:t>data</a:t>
            </a: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200" b="0" dirty="0">
                <a:latin typeface="Calibri"/>
                <a:cs typeface="Calibri"/>
              </a:rPr>
              <a:t>Can </a:t>
            </a:r>
            <a:r>
              <a:rPr sz="2200" b="0" spc="-5" dirty="0">
                <a:latin typeface="Calibri"/>
                <a:cs typeface="Calibri"/>
              </a:rPr>
              <a:t>be analyzed</a:t>
            </a:r>
            <a:r>
              <a:rPr sz="2200" b="0" spc="-30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similarly.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819" y="1758187"/>
            <a:ext cx="9082405" cy="7035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2200" dirty="0">
                <a:latin typeface="Calibri"/>
                <a:cs typeface="Calibri"/>
              </a:rPr>
              <a:t>Example: Percent </a:t>
            </a:r>
            <a:r>
              <a:rPr sz="2200" spc="-5" dirty="0">
                <a:latin typeface="Calibri"/>
                <a:cs typeface="Calibri"/>
              </a:rPr>
              <a:t>sequence divergence between Pacific Ocean basin freshwater  stickleback populations </a:t>
            </a:r>
            <a:r>
              <a:rPr sz="2200" dirty="0">
                <a:latin typeface="Calibri"/>
                <a:cs typeface="Calibri"/>
              </a:rPr>
              <a:t>in over 1000 </a:t>
            </a:r>
            <a:r>
              <a:rPr sz="2200" spc="-5" dirty="0">
                <a:latin typeface="Calibri"/>
                <a:cs typeface="Calibri"/>
              </a:rPr>
              <a:t>bp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the Eda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gene.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99769" y="2777402"/>
          <a:ext cx="9330053" cy="2303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53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67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99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BC1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BC2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WA1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CAL1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AK1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AK2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BC3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CAL2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6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CAL3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24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BC1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0.00076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0.00454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0.00683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0.00680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0.00454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0.00605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65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0.00681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23">
                <a:tc>
                  <a:txBody>
                    <a:bodyPr/>
                    <a:lstStyle/>
                    <a:p>
                      <a:pPr marL="31750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BC2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0.00076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0.00758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0.00605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0.00529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0.00607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166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0.00757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124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WA1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0.00454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0.00683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0.00302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0.00378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0.00151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165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0.00681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31750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CAL1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0.00683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0.00758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0.00683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600" b="1" spc="-10" dirty="0">
                          <a:latin typeface="Courier New"/>
                          <a:cs typeface="Courier New"/>
                        </a:rPr>
                        <a:t>.00988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0.00988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0.00834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6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0.00379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124">
                <a:tc>
                  <a:txBody>
                    <a:bodyPr/>
                    <a:lstStyle/>
                    <a:p>
                      <a:pPr marL="31750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AK1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0.00680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0.00605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0.00302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0.00988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0.00302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0.00151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0.00833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166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0.00983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124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AK2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0.00454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0.00378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0.00988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0.00302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0.00835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165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0.00985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123">
                <a:tc>
                  <a:txBody>
                    <a:bodyPr/>
                    <a:lstStyle/>
                    <a:p>
                      <a:pPr marL="31750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BC3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0.00605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0.00529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0.00151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0.00834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0.00151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069" algn="r">
                        <a:lnSpc>
                          <a:spcPts val="166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b="1" spc="-10" dirty="0">
                          <a:latin typeface="Courier New"/>
                          <a:cs typeface="Courier New"/>
                        </a:rPr>
                        <a:t>00682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6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0.00832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124">
                <a:tc>
                  <a:txBody>
                    <a:bodyPr/>
                    <a:lstStyle/>
                    <a:p>
                      <a:pPr marL="31750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CAL2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0.00607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0.00531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0.00833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0.00835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0.00682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65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0.00000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65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0.00378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493">
                <a:tc>
                  <a:txBody>
                    <a:bodyPr/>
                    <a:lstStyle/>
                    <a:p>
                      <a:pPr marL="31750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CAL3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0.00681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0.00757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0.00681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0.00379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0.00983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0.00985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0.00832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660"/>
                        </a:lnSpc>
                      </a:pPr>
                      <a:r>
                        <a:rPr sz="1600" b="1" spc="-10" dirty="0">
                          <a:latin typeface="Courier New"/>
                          <a:cs typeface="Courier New"/>
                        </a:rPr>
                        <a:t>0.00378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166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0.00000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5791200" y="2362200"/>
            <a:ext cx="4423438" cy="4459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9274175" cy="141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Distance</a:t>
            </a:r>
            <a:r>
              <a:rPr spc="-5" dirty="0"/>
              <a:t> </a:t>
            </a:r>
            <a:r>
              <a:rPr dirty="0"/>
              <a:t>data</a:t>
            </a: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b="0" dirty="0">
                <a:latin typeface="Calibri"/>
                <a:cs typeface="Calibri"/>
              </a:rPr>
              <a:t>Various </a:t>
            </a:r>
            <a:r>
              <a:rPr sz="2200" b="0" spc="-5" dirty="0">
                <a:latin typeface="Calibri"/>
                <a:cs typeface="Calibri"/>
              </a:rPr>
              <a:t>forms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5" dirty="0">
                <a:latin typeface="Calibri"/>
                <a:cs typeface="Calibri"/>
              </a:rPr>
              <a:t>“multidimensional scaling” </a:t>
            </a:r>
            <a:r>
              <a:rPr sz="2200" b="0" spc="-10" dirty="0">
                <a:latin typeface="Calibri"/>
                <a:cs typeface="Calibri"/>
              </a:rPr>
              <a:t>use </a:t>
            </a:r>
            <a:r>
              <a:rPr sz="2200" b="0" spc="-5" dirty="0">
                <a:latin typeface="Calibri"/>
                <a:cs typeface="Calibri"/>
              </a:rPr>
              <a:t>distance measurements. </a:t>
            </a:r>
            <a:r>
              <a:rPr sz="2200" b="0" dirty="0">
                <a:latin typeface="Calibri"/>
                <a:cs typeface="Calibri"/>
              </a:rPr>
              <a:t>The  overall </a:t>
            </a:r>
            <a:r>
              <a:rPr sz="2200" b="0" spc="-5" dirty="0">
                <a:latin typeface="Calibri"/>
                <a:cs typeface="Calibri"/>
              </a:rPr>
              <a:t>goal </a:t>
            </a:r>
            <a:r>
              <a:rPr sz="2200" b="0" dirty="0">
                <a:latin typeface="Calibri"/>
                <a:cs typeface="Calibri"/>
              </a:rPr>
              <a:t>is to produce a plot in which </a:t>
            </a:r>
            <a:r>
              <a:rPr sz="2200" b="0" spc="-5" dirty="0">
                <a:latin typeface="Calibri"/>
                <a:cs typeface="Calibri"/>
              </a:rPr>
              <a:t>data points </a:t>
            </a:r>
            <a:r>
              <a:rPr sz="2200" b="0" spc="-10" dirty="0">
                <a:latin typeface="Calibri"/>
                <a:cs typeface="Calibri"/>
              </a:rPr>
              <a:t>that </a:t>
            </a:r>
            <a:r>
              <a:rPr sz="2200" b="0" dirty="0">
                <a:latin typeface="Calibri"/>
                <a:cs typeface="Calibri"/>
              </a:rPr>
              <a:t>are similar are </a:t>
            </a:r>
            <a:r>
              <a:rPr sz="2200" b="0" spc="-5" dirty="0">
                <a:latin typeface="Calibri"/>
                <a:cs typeface="Calibri"/>
              </a:rPr>
              <a:t>close </a:t>
            </a:r>
            <a:r>
              <a:rPr sz="2200" b="0" dirty="0">
                <a:latin typeface="Calibri"/>
                <a:cs typeface="Calibri"/>
              </a:rPr>
              <a:t>to  one </a:t>
            </a:r>
            <a:r>
              <a:rPr sz="2200" b="0" spc="-5" dirty="0">
                <a:latin typeface="Calibri"/>
                <a:cs typeface="Calibri"/>
              </a:rPr>
              <a:t>another </a:t>
            </a:r>
            <a:r>
              <a:rPr sz="2200" b="0" dirty="0">
                <a:latin typeface="Calibri"/>
                <a:cs typeface="Calibri"/>
              </a:rPr>
              <a:t>in the </a:t>
            </a:r>
            <a:r>
              <a:rPr sz="2200" b="0" spc="-5" dirty="0">
                <a:latin typeface="Calibri"/>
                <a:cs typeface="Calibri"/>
              </a:rPr>
              <a:t>plot, whereas points apart </a:t>
            </a:r>
            <a:r>
              <a:rPr sz="2200" b="0" spc="-10" dirty="0">
                <a:latin typeface="Calibri"/>
                <a:cs typeface="Calibri"/>
              </a:rPr>
              <a:t>from </a:t>
            </a:r>
            <a:r>
              <a:rPr sz="2200" b="0" dirty="0">
                <a:latin typeface="Calibri"/>
                <a:cs typeface="Calibri"/>
              </a:rPr>
              <a:t>one </a:t>
            </a:r>
            <a:r>
              <a:rPr sz="2200" b="0" spc="-5" dirty="0">
                <a:latin typeface="Calibri"/>
                <a:cs typeface="Calibri"/>
              </a:rPr>
              <a:t>another </a:t>
            </a:r>
            <a:r>
              <a:rPr sz="2200" b="0" spc="-10" dirty="0">
                <a:latin typeface="Calibri"/>
                <a:cs typeface="Calibri"/>
              </a:rPr>
              <a:t>are </a:t>
            </a:r>
            <a:r>
              <a:rPr sz="2200" b="0" dirty="0">
                <a:latin typeface="Calibri"/>
                <a:cs typeface="Calibri"/>
              </a:rPr>
              <a:t>more</a:t>
            </a:r>
            <a:r>
              <a:rPr sz="2200" b="0" spc="105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similar.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736" y="3900273"/>
            <a:ext cx="4380865" cy="138303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65"/>
              </a:spcBef>
            </a:pPr>
            <a:r>
              <a:rPr sz="2200" spc="-5" dirty="0">
                <a:latin typeface="Calibri"/>
                <a:cs typeface="Calibri"/>
              </a:rPr>
              <a:t>Distances </a:t>
            </a:r>
            <a:r>
              <a:rPr sz="2200" spc="5" dirty="0">
                <a:latin typeface="Calibri"/>
                <a:cs typeface="Calibri"/>
              </a:rPr>
              <a:t>may </a:t>
            </a:r>
            <a:r>
              <a:rPr sz="2200" spc="-5" dirty="0">
                <a:latin typeface="Calibri"/>
                <a:cs typeface="Calibri"/>
              </a:rPr>
              <a:t>not be preserved,  </a:t>
            </a:r>
            <a:r>
              <a:rPr sz="2200" dirty="0">
                <a:latin typeface="Calibri"/>
                <a:cs typeface="Calibri"/>
              </a:rPr>
              <a:t>because in </a:t>
            </a:r>
            <a:r>
              <a:rPr sz="2200" spc="-5" dirty="0">
                <a:latin typeface="Calibri"/>
                <a:cs typeface="Calibri"/>
              </a:rPr>
              <a:t>non-metric scaling </a:t>
            </a:r>
            <a:r>
              <a:rPr sz="2200" dirty="0">
                <a:latin typeface="Calibri"/>
                <a:cs typeface="Calibri"/>
              </a:rPr>
              <a:t>only the  </a:t>
            </a:r>
            <a:r>
              <a:rPr sz="2200" spc="-5" dirty="0">
                <a:latin typeface="Calibri"/>
                <a:cs typeface="Calibri"/>
              </a:rPr>
              <a:t>rank order </a:t>
            </a:r>
            <a:r>
              <a:rPr sz="2200" spc="5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distances between  </a:t>
            </a:r>
            <a:r>
              <a:rPr sz="2200" dirty="0">
                <a:latin typeface="Calibri"/>
                <a:cs typeface="Calibri"/>
              </a:rPr>
              <a:t>points is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maintained.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838200"/>
            <a:ext cx="4925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Suggested reading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676400" y="4419600"/>
            <a:ext cx="6774815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2200" dirty="0">
                <a:latin typeface="Calibri"/>
                <a:cs typeface="Calibri"/>
              </a:rPr>
              <a:t>https://www.davidzeleny.net/anadat-r/doku.php/en:pca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099C9-9EE6-4D84-969A-79A382D8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09800"/>
            <a:ext cx="6826601" cy="1619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5951748" y="2544447"/>
            <a:ext cx="4625815" cy="4033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506877"/>
            <a:ext cx="86537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Ordination </a:t>
            </a:r>
            <a:r>
              <a:rPr sz="3600" spc="5" dirty="0"/>
              <a:t>is </a:t>
            </a:r>
            <a:r>
              <a:rPr sz="3600" spc="-5" dirty="0"/>
              <a:t>usually </a:t>
            </a:r>
            <a:r>
              <a:rPr sz="3600" spc="-15" dirty="0"/>
              <a:t>what </a:t>
            </a:r>
            <a:r>
              <a:rPr sz="3600" spc="5" dirty="0"/>
              <a:t>we </a:t>
            </a:r>
            <a:r>
              <a:rPr sz="3600" spc="-5" dirty="0"/>
              <a:t>want: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404131"/>
            <a:ext cx="10210800" cy="37151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2400" spc="-5" dirty="0">
                <a:latin typeface="Calibri"/>
                <a:cs typeface="Calibri"/>
              </a:rPr>
              <a:t>Arrange sampling units along gradients </a:t>
            </a:r>
            <a:r>
              <a:rPr sz="2400" spc="5" dirty="0">
                <a:latin typeface="Calibri"/>
                <a:cs typeface="Calibri"/>
              </a:rPr>
              <a:t>or </a:t>
            </a:r>
            <a:r>
              <a:rPr sz="2400" spc="-5" dirty="0">
                <a:latin typeface="Calibri"/>
                <a:cs typeface="Calibri"/>
              </a:rPr>
              <a:t>according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combinations </a:t>
            </a:r>
            <a:r>
              <a:rPr sz="2400" spc="5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variables  </a:t>
            </a:r>
            <a:endParaRPr lang="en-US" sz="2400" spc="-5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75892" y="5348967"/>
            <a:ext cx="11557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37160" marR="5080" indent="-125095">
              <a:lnSpc>
                <a:spcPct val="101099"/>
              </a:lnSpc>
              <a:spcBef>
                <a:spcPts val="75"/>
              </a:spcBef>
            </a:pPr>
            <a:r>
              <a:rPr sz="1800" i="1" spc="-10" dirty="0">
                <a:latin typeface="Calibri"/>
                <a:cs typeface="Calibri"/>
              </a:rPr>
              <a:t>m</a:t>
            </a:r>
            <a:r>
              <a:rPr sz="1800" i="1" spc="10" dirty="0">
                <a:latin typeface="Calibri"/>
                <a:cs typeface="Calibri"/>
              </a:rPr>
              <a:t>u</a:t>
            </a:r>
            <a:r>
              <a:rPr sz="1800" i="1" spc="-5" dirty="0">
                <a:latin typeface="Calibri"/>
                <a:cs typeface="Calibri"/>
              </a:rPr>
              <a:t>lti</a:t>
            </a:r>
            <a:r>
              <a:rPr sz="1800" i="1" spc="-15" dirty="0">
                <a:latin typeface="Calibri"/>
                <a:cs typeface="Calibri"/>
              </a:rPr>
              <a:t>v</a:t>
            </a:r>
            <a:r>
              <a:rPr sz="1800" i="1" spc="10" dirty="0">
                <a:latin typeface="Calibri"/>
                <a:cs typeface="Calibri"/>
              </a:rPr>
              <a:t>a</a:t>
            </a:r>
            <a:r>
              <a:rPr sz="1800" i="1" spc="-20" dirty="0">
                <a:latin typeface="Calibri"/>
                <a:cs typeface="Calibri"/>
              </a:rPr>
              <a:t>r</a:t>
            </a:r>
            <a:r>
              <a:rPr sz="1800" i="1" spc="-5" dirty="0">
                <a:latin typeface="Calibri"/>
                <a:cs typeface="Calibri"/>
              </a:rPr>
              <a:t>i</a:t>
            </a:r>
            <a:r>
              <a:rPr sz="1800" i="1" spc="10" dirty="0">
                <a:latin typeface="Calibri"/>
                <a:cs typeface="Calibri"/>
              </a:rPr>
              <a:t>a</a:t>
            </a:r>
            <a:r>
              <a:rPr sz="1800" i="1" spc="-5" dirty="0">
                <a:latin typeface="Calibri"/>
                <a:cs typeface="Calibri"/>
              </a:rPr>
              <a:t>t</a:t>
            </a:r>
            <a:r>
              <a:rPr sz="1800" i="1" dirty="0">
                <a:latin typeface="Calibri"/>
                <a:cs typeface="Calibri"/>
              </a:rPr>
              <a:t>e  </a:t>
            </a:r>
            <a:r>
              <a:rPr sz="1800" i="1" spc="-5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43230" y="5955510"/>
            <a:ext cx="1676400" cy="85725"/>
          </a:xfrm>
          <a:custGeom>
            <a:avLst/>
            <a:gdLst/>
            <a:ahLst/>
            <a:cxnLst/>
            <a:rect l="l" t="t" r="r" b="b"/>
            <a:pathLst>
              <a:path w="1676400" h="85725">
                <a:moveTo>
                  <a:pt x="1590675" y="57149"/>
                </a:moveTo>
                <a:lnTo>
                  <a:pt x="1590675" y="85725"/>
                </a:lnTo>
                <a:lnTo>
                  <a:pt x="1647825" y="57150"/>
                </a:lnTo>
                <a:lnTo>
                  <a:pt x="1590675" y="57149"/>
                </a:lnTo>
                <a:close/>
              </a:path>
              <a:path w="1676400" h="85725">
                <a:moveTo>
                  <a:pt x="1590675" y="28574"/>
                </a:moveTo>
                <a:lnTo>
                  <a:pt x="1590675" y="57149"/>
                </a:lnTo>
                <a:lnTo>
                  <a:pt x="1604962" y="57150"/>
                </a:lnTo>
                <a:lnTo>
                  <a:pt x="1604962" y="28575"/>
                </a:lnTo>
                <a:lnTo>
                  <a:pt x="1590675" y="28574"/>
                </a:lnTo>
                <a:close/>
              </a:path>
              <a:path w="1676400" h="85725">
                <a:moveTo>
                  <a:pt x="1590675" y="0"/>
                </a:moveTo>
                <a:lnTo>
                  <a:pt x="1590675" y="28574"/>
                </a:lnTo>
                <a:lnTo>
                  <a:pt x="1604962" y="28575"/>
                </a:lnTo>
                <a:lnTo>
                  <a:pt x="1604962" y="57150"/>
                </a:lnTo>
                <a:lnTo>
                  <a:pt x="1647827" y="57148"/>
                </a:lnTo>
                <a:lnTo>
                  <a:pt x="1676400" y="42862"/>
                </a:lnTo>
                <a:lnTo>
                  <a:pt x="1590675" y="0"/>
                </a:lnTo>
                <a:close/>
              </a:path>
              <a:path w="1676400" h="85725">
                <a:moveTo>
                  <a:pt x="0" y="28573"/>
                </a:moveTo>
                <a:lnTo>
                  <a:pt x="0" y="57148"/>
                </a:lnTo>
                <a:lnTo>
                  <a:pt x="1590675" y="57149"/>
                </a:lnTo>
                <a:lnTo>
                  <a:pt x="1590675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20956" y="5559279"/>
            <a:ext cx="1610360" cy="7035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49225" marR="5080" indent="-137160">
              <a:lnSpc>
                <a:spcPct val="101800"/>
              </a:lnSpc>
              <a:spcBef>
                <a:spcPts val="60"/>
              </a:spcBef>
            </a:pPr>
            <a:r>
              <a:rPr sz="2200" dirty="0">
                <a:latin typeface="Calibri"/>
                <a:cs typeface="Calibri"/>
              </a:rPr>
              <a:t>Large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number  </a:t>
            </a:r>
            <a:r>
              <a:rPr sz="2200" spc="5" dirty="0">
                <a:latin typeface="Calibri"/>
                <a:cs typeface="Calibri"/>
              </a:rPr>
              <a:t>of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F657B-3A4F-45A4-94FF-AE7FC92C1A1D}"/>
              </a:ext>
            </a:extLst>
          </p:cNvPr>
          <p:cNvSpPr txBox="1"/>
          <p:nvPr/>
        </p:nvSpPr>
        <p:spPr>
          <a:xfrm>
            <a:off x="482982" y="2106075"/>
            <a:ext cx="51373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Goals: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Visualize complex data in few 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Find meaningful combinations  of the original variables that can  be used in subsequent analyses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903478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Ordination, </a:t>
            </a:r>
            <a:r>
              <a:rPr sz="3600" spc="-5" dirty="0"/>
              <a:t>Classification, Model</a:t>
            </a:r>
            <a:r>
              <a:rPr sz="3600" spc="-30" dirty="0"/>
              <a:t> </a:t>
            </a:r>
            <a:r>
              <a:rPr sz="3600" spc="-5" dirty="0"/>
              <a:t>fitting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2882" y="1676400"/>
            <a:ext cx="8729981" cy="4783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Multivariate methods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also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Calibri"/>
              <a:cs typeface="Calibri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lang="en-US"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Ordination</a:t>
            </a:r>
            <a:r>
              <a:rPr lang="en-US"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 (like PCA)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from many sites or populations are represented as points in a “multidimensional space”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lang="en-US"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: place </a:t>
            </a:r>
            <a:r>
              <a:rPr sz="2400" spc="-10" dirty="0"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units into</a:t>
            </a:r>
            <a:r>
              <a:rPr sz="2400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5080"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b="1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sz="2400" b="1" spc="-5" dirty="0">
                <a:latin typeface="Arial" panose="020B0604020202020204" pitchFamily="34" charset="0"/>
                <a:cs typeface="Arial" panose="020B0604020202020204" pitchFamily="34" charset="0"/>
              </a:rPr>
              <a:t>fitting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multivariate analysis </a:t>
            </a:r>
            <a:r>
              <a:rPr sz="2400" spc="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sz="2400" spc="-5" dirty="0">
                <a:latin typeface="Arial" panose="020B0604020202020204" pitchFamily="34" charset="0"/>
                <a:cs typeface="Arial" panose="020B0604020202020204" pitchFamily="34" charset="0"/>
              </a:rPr>
              <a:t>variance; multiple </a:t>
            </a: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regression 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244475">
              <a:lnSpc>
                <a:spcPct val="101800"/>
              </a:lnSpc>
            </a:pPr>
            <a:r>
              <a:rPr sz="2400" dirty="0">
                <a:latin typeface="Calibri"/>
                <a:cs typeface="Calibri"/>
              </a:rPr>
              <a:t>We’ll </a:t>
            </a:r>
            <a:r>
              <a:rPr sz="2400" spc="-5" dirty="0">
                <a:latin typeface="Calibri"/>
                <a:cs typeface="Calibri"/>
              </a:rPr>
              <a:t>start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b="1" spc="-5" dirty="0">
                <a:latin typeface="Calibri"/>
                <a:cs typeface="Calibri"/>
              </a:rPr>
              <a:t>Principal Components Analysis </a:t>
            </a:r>
            <a:r>
              <a:rPr sz="2400" spc="-5" dirty="0">
                <a:latin typeface="Calibri"/>
                <a:cs typeface="Calibri"/>
              </a:rPr>
              <a:t>because it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spc="-5" dirty="0">
                <a:latin typeface="Calibri"/>
                <a:cs typeface="Calibri"/>
              </a:rPr>
              <a:t>most straightforward multivariate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method.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703579"/>
            <a:ext cx="821880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br>
              <a:rPr lang="en-US" spc="-5" dirty="0"/>
            </a:br>
            <a:br>
              <a:rPr lang="en-US" spc="-5" dirty="0"/>
            </a:br>
            <a:br>
              <a:rPr lang="en-US" spc="-5" dirty="0"/>
            </a:br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52391-DAFB-4FEF-8DF6-E7461D25BF6C}"/>
              </a:ext>
            </a:extLst>
          </p:cNvPr>
          <p:cNvSpPr txBox="1"/>
          <p:nvPr/>
        </p:nvSpPr>
        <p:spPr>
          <a:xfrm>
            <a:off x="313394" y="1538969"/>
            <a:ext cx="1066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spc="-5" dirty="0">
                <a:latin typeface="Calibri"/>
                <a:cs typeface="Calibri"/>
              </a:rPr>
              <a:t>Example </a:t>
            </a:r>
            <a:r>
              <a:rPr lang="en-GB" sz="2800" b="1" spc="-10" dirty="0">
                <a:latin typeface="Calibri"/>
                <a:cs typeface="Calibri"/>
              </a:rPr>
              <a:t>1</a:t>
            </a:r>
            <a:r>
              <a:rPr lang="en-GB" sz="2800" b="0" spc="-10" dirty="0">
                <a:latin typeface="Calibri"/>
                <a:cs typeface="Calibri"/>
              </a:rPr>
              <a:t>: </a:t>
            </a:r>
            <a:r>
              <a:rPr lang="en-GB" sz="2800" b="0" dirty="0">
                <a:latin typeface="Calibri"/>
                <a:cs typeface="Calibri"/>
              </a:rPr>
              <a:t>Differences in </a:t>
            </a:r>
            <a:r>
              <a:rPr lang="en-GB" sz="2800" b="0" spc="-5" dirty="0">
                <a:latin typeface="Calibri"/>
                <a:cs typeface="Calibri"/>
              </a:rPr>
              <a:t>beak and body dimensions of Darwin’s</a:t>
            </a:r>
            <a:r>
              <a:rPr lang="en-GB" sz="2800" b="0" spc="55" dirty="0">
                <a:latin typeface="Calibri"/>
                <a:cs typeface="Calibri"/>
              </a:rPr>
              <a:t> </a:t>
            </a:r>
            <a:r>
              <a:rPr lang="en-GB" sz="2800" b="0" spc="-5" dirty="0">
                <a:latin typeface="Calibri"/>
                <a:cs typeface="Calibri"/>
              </a:rPr>
              <a:t>finches</a:t>
            </a:r>
            <a:endParaRPr lang="en-GB" sz="2800" dirty="0"/>
          </a:p>
        </p:txBody>
      </p:sp>
      <p:pic>
        <p:nvPicPr>
          <p:cNvPr id="1026" name="Picture 2" descr="Supermyths: Darwin's Finches are Another Supermyth">
            <a:extLst>
              <a:ext uri="{FF2B5EF4-FFF2-40B4-BE49-F238E27FC236}">
                <a16:creationId xmlns:a16="http://schemas.microsoft.com/office/drawing/2014/main" id="{F7474445-33F9-4DC2-BCF8-32CCF8BD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28448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294EA-C399-4D20-B4BD-10CD76181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255761"/>
            <a:ext cx="6044055" cy="4784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58CFE8-344B-4F17-A4C2-BDA7A7872370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526" y="1251889"/>
            <a:ext cx="8074274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GB" sz="2200" dirty="0">
                <a:latin typeface="Calibri"/>
                <a:cs typeface="Calibri"/>
              </a:rPr>
              <a:t>m</a:t>
            </a:r>
            <a:r>
              <a:rPr sz="2200" dirty="0" err="1">
                <a:latin typeface="Calibri"/>
                <a:cs typeface="Calibri"/>
              </a:rPr>
              <a:t>ydata</a:t>
            </a:r>
            <a:r>
              <a:rPr lang="en-US" sz="2200" b="0" dirty="0">
                <a:latin typeface="Calibri"/>
                <a:cs typeface="Calibri"/>
              </a:rPr>
              <a:t> &lt;- </a:t>
            </a:r>
            <a:r>
              <a:rPr sz="2200" b="0" dirty="0">
                <a:latin typeface="Calibri"/>
                <a:cs typeface="Calibri"/>
              </a:rPr>
              <a:t> </a:t>
            </a:r>
            <a:r>
              <a:rPr sz="2200" b="0" spc="-5" dirty="0">
                <a:latin typeface="Calibri"/>
                <a:cs typeface="Calibri"/>
              </a:rPr>
              <a:t>Data frame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spc="-10" dirty="0">
                <a:latin typeface="Calibri"/>
                <a:cs typeface="Calibri"/>
              </a:rPr>
              <a:t>means </a:t>
            </a:r>
            <a:r>
              <a:rPr sz="2200" b="0" dirty="0">
                <a:latin typeface="Calibri"/>
                <a:cs typeface="Calibri"/>
              </a:rPr>
              <a:t>for </a:t>
            </a:r>
            <a:r>
              <a:rPr sz="2200" b="0" spc="5" dirty="0">
                <a:latin typeface="Calibri"/>
                <a:cs typeface="Calibri"/>
              </a:rPr>
              <a:t>14 </a:t>
            </a:r>
            <a:r>
              <a:rPr sz="2200" b="0" spc="-5" dirty="0">
                <a:latin typeface="Calibri"/>
                <a:cs typeface="Calibri"/>
              </a:rPr>
              <a:t>species </a:t>
            </a:r>
            <a:r>
              <a:rPr sz="2200" b="0" spc="5" dirty="0">
                <a:latin typeface="Calibri"/>
                <a:cs typeface="Calibri"/>
              </a:rPr>
              <a:t>of </a:t>
            </a:r>
            <a:r>
              <a:rPr sz="2200" b="0" dirty="0">
                <a:latin typeface="Calibri"/>
                <a:cs typeface="Calibri"/>
              </a:rPr>
              <a:t>5</a:t>
            </a:r>
            <a:r>
              <a:rPr sz="2200" b="0" spc="-60" dirty="0">
                <a:latin typeface="Calibri"/>
                <a:cs typeface="Calibri"/>
              </a:rPr>
              <a:t> </a:t>
            </a:r>
            <a:r>
              <a:rPr sz="2200" b="0" spc="-10" dirty="0">
                <a:latin typeface="Calibri"/>
                <a:cs typeface="Calibri"/>
              </a:rPr>
              <a:t>traits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32196" y="1913636"/>
            <a:ext cx="157353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Calibri"/>
                <a:cs typeface="Calibri"/>
              </a:rPr>
              <a:t>VARIABLES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(traits)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535502"/>
              </p:ext>
            </p:extLst>
          </p:nvPr>
        </p:nvGraphicFramePr>
        <p:xfrm>
          <a:off x="1455674" y="2182996"/>
          <a:ext cx="6775449" cy="3970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0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6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0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600" b="1" spc="-1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L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8419" algn="r">
                        <a:lnSpc>
                          <a:spcPts val="1850"/>
                        </a:lnSpc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850"/>
                        </a:lnSpc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cu</a:t>
                      </a:r>
                      <a:r>
                        <a:rPr sz="1600" b="1" spc="-1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600" b="1" spc="1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nL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055" algn="r">
                        <a:lnSpc>
                          <a:spcPts val="1850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ak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50"/>
                        </a:lnSpc>
                      </a:pPr>
                      <a:r>
                        <a:rPr sz="1600" b="1" spc="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600" b="1" spc="5" dirty="0">
                          <a:latin typeface="Calibri"/>
                          <a:cs typeface="Calibri"/>
                        </a:rPr>
                        <a:t>sW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1466850">
                        <a:lnSpc>
                          <a:spcPts val="1855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C.heliobates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68.79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21.35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10.45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6.75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6.78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marL="1466850">
                        <a:lnSpc>
                          <a:spcPts val="1839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C.pallida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71.2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21.96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11.36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7.51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7.02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1466850">
                        <a:lnSpc>
                          <a:spcPts val="1839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C.parvulus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62.28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19.55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6.51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6.13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11">
                <a:tc>
                  <a:txBody>
                    <a:bodyPr/>
                    <a:lstStyle/>
                    <a:p>
                      <a:pPr marL="1466850">
                        <a:lnSpc>
                          <a:spcPts val="1855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C.pauper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68.89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20.82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8.91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7.95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7.11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1466850">
                        <a:lnSpc>
                          <a:spcPts val="1839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C.psittacula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69.34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21.11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9.25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9.34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8.06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11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  <a:tabLst>
                          <a:tab pos="1466850" algn="l"/>
                        </a:tabLst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UNITS</a:t>
                      </a:r>
                      <a:r>
                        <a:rPr sz="16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(species)	</a:t>
                      </a:r>
                      <a:r>
                        <a:rPr sz="1600" b="1" i="1" spc="-5" dirty="0">
                          <a:latin typeface="Calibri"/>
                          <a:cs typeface="Calibri"/>
                        </a:rPr>
                        <a:t>Certhidea.fusca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59.02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20.04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8.57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4.56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5.04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1466850">
                        <a:lnSpc>
                          <a:spcPts val="1839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Certhidea.olivacea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52.48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19.1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7.3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3.17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4.11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1466850">
                        <a:lnSpc>
                          <a:spcPts val="1839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G.conirostris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77.47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19.77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14.22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12.35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10.59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1466850">
                        <a:lnSpc>
                          <a:spcPts val="1855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G.difficilis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68.31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18.15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9.75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7.47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6.89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887">
                <a:tc>
                  <a:txBody>
                    <a:bodyPr/>
                    <a:lstStyle/>
                    <a:p>
                      <a:pPr marL="452755" algn="ctr">
                        <a:lnSpc>
                          <a:spcPts val="1839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G.fortis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69.69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18.08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11.1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10.62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9.22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1466850">
                        <a:lnSpc>
                          <a:spcPts val="1839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G.fuliginosa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62.36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16.55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8.13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6.97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6.33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1466850">
                        <a:lnSpc>
                          <a:spcPts val="1855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G.magnirostris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81.79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20.88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15.25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16.84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14.53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1466850">
                        <a:lnSpc>
                          <a:spcPts val="1839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G.scandens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70.9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18.71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13.76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8.54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7.67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 marL="1466850">
                        <a:lnSpc>
                          <a:spcPts val="1855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Pinaroloxias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65.93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19.69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10.09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4.7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55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5.1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087">
                <a:tc>
                  <a:txBody>
                    <a:bodyPr/>
                    <a:lstStyle/>
                    <a:p>
                      <a:pPr marL="1466850">
                        <a:lnSpc>
                          <a:spcPts val="1839"/>
                        </a:lnSpc>
                      </a:pPr>
                      <a:r>
                        <a:rPr sz="1600" b="1" i="1" spc="-5" dirty="0">
                          <a:latin typeface="Calibri"/>
                          <a:cs typeface="Calibri"/>
                        </a:rPr>
                        <a:t>Platyspiza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83.43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26.24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10.26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10.37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9.81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D75555-37C8-499C-B48F-066AAFA27D49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2993907" y="1981200"/>
            <a:ext cx="4984986" cy="4930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1371600"/>
            <a:ext cx="9525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lang="en-US" sz="2400" spc="-5" dirty="0">
                <a:latin typeface="Calibri"/>
                <a:cs typeface="Calibri"/>
              </a:rPr>
              <a:t>There are o</a:t>
            </a:r>
            <a:r>
              <a:rPr sz="2400" spc="-5" dirty="0">
                <a:latin typeface="Calibri"/>
                <a:cs typeface="Calibri"/>
              </a:rPr>
              <a:t>nly </a:t>
            </a:r>
            <a:r>
              <a:rPr sz="2400" dirty="0">
                <a:latin typeface="Calibri"/>
                <a:cs typeface="Calibri"/>
              </a:rPr>
              <a:t>5 </a:t>
            </a:r>
            <a:r>
              <a:rPr sz="2400" spc="-5" dirty="0">
                <a:latin typeface="Calibri"/>
                <a:cs typeface="Calibri"/>
              </a:rPr>
              <a:t>variables but visualizing them </a:t>
            </a:r>
            <a:r>
              <a:rPr sz="2400" dirty="0">
                <a:latin typeface="Calibri"/>
                <a:cs typeface="Calibri"/>
              </a:rPr>
              <a:t>represents a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challenge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3886200"/>
            <a:ext cx="22047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10" dirty="0">
                <a:latin typeface="Courier New"/>
                <a:cs typeface="Courier New"/>
              </a:rPr>
              <a:t>pairs(mydata)</a:t>
            </a:r>
            <a:endParaRPr sz="2200" b="1" dirty="0">
              <a:latin typeface="Courier New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67932-F827-4242-B282-4156BD3ADE83}"/>
              </a:ext>
            </a:extLst>
          </p:cNvPr>
          <p:cNvSpPr txBox="1"/>
          <p:nvPr/>
        </p:nvSpPr>
        <p:spPr>
          <a:xfrm>
            <a:off x="762000" y="288382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5" dirty="0">
                <a:latin typeface="Calibri"/>
                <a:cs typeface="Calibri"/>
              </a:rPr>
              <a:t>Principal Component</a:t>
            </a:r>
            <a:r>
              <a:rPr lang="en-GB" sz="3600" b="1" spc="-10" dirty="0">
                <a:latin typeface="Calibri"/>
                <a:cs typeface="Calibri"/>
              </a:rPr>
              <a:t> </a:t>
            </a:r>
            <a:r>
              <a:rPr lang="en-GB" sz="3600" b="1" spc="-5" dirty="0">
                <a:latin typeface="Calibri"/>
                <a:cs typeface="Calibri"/>
              </a:rPr>
              <a:t>Analysis</a:t>
            </a:r>
            <a:endParaRPr lang="en-GB"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2758</Words>
  <Application>Microsoft Office PowerPoint</Application>
  <PresentationFormat>Custom</PresentationFormat>
  <Paragraphs>518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Courier New</vt:lpstr>
      <vt:lpstr>Symbol</vt:lpstr>
      <vt:lpstr>Times New Roman</vt:lpstr>
      <vt:lpstr>Office Theme</vt:lpstr>
      <vt:lpstr>C7041 Experimental Design and Analysis</vt:lpstr>
      <vt:lpstr>2.12: Multivariate statistics</vt:lpstr>
      <vt:lpstr>PowerPoint Presentation</vt:lpstr>
      <vt:lpstr>Data are usually multivariate</vt:lpstr>
      <vt:lpstr>Ordination is usually what we want:</vt:lpstr>
      <vt:lpstr>Ordination, Classification, Model fitting</vt:lpstr>
      <vt:lpstr>   </vt:lpstr>
      <vt:lpstr>mydata &lt;-  Data frame of means for 14 species of 5 traits</vt:lpstr>
      <vt:lpstr>PowerPoint Presentation</vt:lpstr>
      <vt:lpstr>How to visualize multivariate data?</vt:lpstr>
      <vt:lpstr>  PCs are linear combinations of the original variables. 96% of all the variation  among the Darwin’s finch species is described by just 2 dimensions or principal  components. This is because the traits strongly co-vary among species.</vt:lpstr>
      <vt:lpstr>  Even though we’re visualizing 5 dimensions of data in only 2 dimensions, distances  between species are approximately preserved. Points close together indicate  species that are similar. Points far apart indicate species that are more different.</vt:lpstr>
      <vt:lpstr>Even though they are composite variables, the axes in this case are interpretable.  The first axis arranges the species according to differences in overall beak size.</vt:lpstr>
      <vt:lpstr>PowerPoint Presentation</vt:lpstr>
      <vt:lpstr>How it works</vt:lpstr>
      <vt:lpstr>Rotates the original scatter of points so that new  axes are uncorrelated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idea is the same with 5, or any number of variables. The plot is the first two PC axes for all 5 variables for the 15 Darwin’s finch species. When we look at only the first two principal components we aren’t seeing all the differences among the species (but it is &gt; 40%, probably a lot more…!).</vt:lpstr>
      <vt:lpstr>The eigenvalues tell you how much of the total variation is captured by the first  two principal components. These can be visualized in a “scree plot”.</vt:lpstr>
      <vt:lpstr>The eigenvectors indicate the "loadings"</vt:lpstr>
      <vt:lpstr>PowerPoint Presentation</vt:lpstr>
      <vt:lpstr>PowerPoint Presentation</vt:lpstr>
      <vt:lpstr>Discriminant function analysis, quickly</vt:lpstr>
      <vt:lpstr>Discriminant function analysis In contrast, principal component analysis ignores the groups, and only finds the  directions of maximum total variance,</vt:lpstr>
      <vt:lpstr>Discriminant function analysis Discriminant function analysis explicitly finds the axes that best separate the  groups. It doesn’t do this simply by finding the direction of the biggest difference  between means.</vt:lpstr>
      <vt:lpstr>Discriminant function analysis Instead, it finds the axes that best separate groups relative to within-group  variation.</vt:lpstr>
      <vt:lpstr>Discriminant function analysis The resulting axes best separate the groups in the data, and can be used for  classification of new observations.</vt:lpstr>
      <vt:lpstr>Correspondence Analysis  An ordination method to visualize spatial associations between species based on  their presence/absence (or abundance) at sites. Equivalently, the method visualizes  differences among sites in the extent to which they share the same species.</vt:lpstr>
      <vt:lpstr>Correspondence Analysis</vt:lpstr>
      <vt:lpstr>Correspondence Analysis  Applied to the ants,  correspondence analysis  produces a plot in which points  close together on the axes  indicate species that often co-  occur at sites. Points far apart  indicate species that occur  infrequently at the same sites.</vt:lpstr>
      <vt:lpstr>PowerPoint Presentation</vt:lpstr>
      <vt:lpstr>Correspondence Analysis</vt:lpstr>
      <vt:lpstr>Correspondence Analysis</vt:lpstr>
      <vt:lpstr>Correspondence Analysis The first axis explains most of the variation in the data. It also maximizes the  association between units (sites, rows) and variables (species, columns).</vt:lpstr>
      <vt:lpstr>Correspondence Analysis A worry with CA in general is the “arch” or, more seriously, a “horseshoe” in the  ordination. When sites at the ends of ecological gradients have few species in  common, they may be arranged such that they appear “similar” on axis 2 only  because they are missing some of the same species.</vt:lpstr>
      <vt:lpstr>Distance data Can be analyzed similarly.</vt:lpstr>
      <vt:lpstr>Distance data Various forms of “multidimensional scaling” use distance measurements. The  overall goal is to produce a plot in which data points that are similar are close to  one another in the plot, whereas points apart from one another are more similar.</vt:lpstr>
      <vt:lpstr>Suggested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Word - 12.Multivariate8x12.docx</dc:title>
  <cp:lastModifiedBy>Ed Harris</cp:lastModifiedBy>
  <cp:revision>16</cp:revision>
  <dcterms:created xsi:type="dcterms:W3CDTF">2020-09-20T21:11:57Z</dcterms:created>
  <dcterms:modified xsi:type="dcterms:W3CDTF">2020-12-16T12:21:34Z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2019-11-17T00:00:00Z</vt:filetime>
  </property>
  <property fmtid="{D5CDD505-2E9C-101B-9397-08002B2CF9AE}" pid="3" name="Creator">
    <vt:lpwstr>Word</vt:lpwstr>
  </property>
  <property fmtid="{D5CDD505-2E9C-101B-9397-08002B2CF9AE}" pid="4" name="LastSaved">
    <vt:filetime>2020-09-20T00:00:00Z</vt:filetime>
  </property>
</Properties>
</file>